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1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7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3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F554B-1FB8-DA33-4AD0-58090DABA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814" y="-171362"/>
            <a:ext cx="1546276" cy="15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2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3D79-9697-4233-B372-328411D0549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9D60-7ECF-4CBD-9D22-4570613EB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720674" y="-522513"/>
            <a:ext cx="13465973" cy="8530002"/>
          </a:xfrm>
          <a:prstGeom prst="rect">
            <a:avLst/>
          </a:prstGeom>
        </p:spPr>
      </p:pic>
      <p:grpSp>
        <p:nvGrpSpPr>
          <p:cNvPr id="13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3792062" y="2829034"/>
            <a:ext cx="2704706" cy="1209532"/>
            <a:chOff x="4279245" y="1767567"/>
            <a:chExt cx="2704706" cy="1209532"/>
          </a:xfrm>
        </p:grpSpPr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6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3719370" y="3742488"/>
            <a:ext cx="8079094" cy="1159035"/>
            <a:chOff x="4743805" y="2513042"/>
            <a:chExt cx="6819247" cy="1159035"/>
          </a:xfrm>
        </p:grpSpPr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  <p:grpSp>
        <p:nvGrpSpPr>
          <p:cNvPr id="20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5693768" y="1308883"/>
            <a:ext cx="3946055" cy="1332642"/>
            <a:chOff x="6371477" y="2216092"/>
            <a:chExt cx="3946055" cy="1332642"/>
          </a:xfrm>
        </p:grpSpPr>
        <p:sp>
          <p:nvSpPr>
            <p:cNvPr id="21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-375053" y="1683308"/>
            <a:ext cx="370985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5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4423396" y="3688081"/>
            <a:ext cx="7486279" cy="1534565"/>
            <a:chOff x="4179825" y="74389"/>
            <a:chExt cx="8252014" cy="4090098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5" y="77141"/>
              <a:ext cx="8252014" cy="4087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VIẾT VÀO BẢNG CON</a:t>
              </a:r>
            </a:p>
          </p:txBody>
        </p:sp>
        <p:sp>
          <p:nvSpPr>
            <p:cNvPr id="217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179825" y="74389"/>
              <a:ext cx="8252013" cy="4087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VIẾT VÀO BẢNG CON</a:t>
              </a:r>
              <a:endParaRPr lang="en-US" sz="7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số.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0234" y="1445386"/>
            <a:ext cx="9518824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Clr>
                <a:srgbClr val="FF5050"/>
              </a:buClr>
              <a:buAutoNum type="alphaLcParenR"/>
            </a:pP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Chín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bốn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mươi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4350" indent="-514350">
              <a:buClr>
                <a:srgbClr val="FF5050"/>
              </a:buClr>
              <a:buAutoNum type="alphaLcParenR"/>
            </a:pP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Bảy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sáu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linh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14350" indent="-514350">
              <a:buClr>
                <a:srgbClr val="FF5050"/>
              </a:buClr>
              <a:buAutoNum type="alphaLcParenR"/>
            </a:pP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Bảy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sáu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mươi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mốt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1829" y="3770888"/>
            <a:ext cx="3463959" cy="2384620"/>
            <a:chOff x="1061829" y="3770888"/>
            <a:chExt cx="3463959" cy="2384620"/>
          </a:xfrm>
        </p:grpSpPr>
        <p:grpSp>
          <p:nvGrpSpPr>
            <p:cNvPr id="37" name="Group 10">
              <a:extLst>
                <a:ext uri="{FF2B5EF4-FFF2-40B4-BE49-F238E27FC236}">
                  <a16:creationId xmlns:a16="http://schemas.microsoft.com/office/drawing/2014/main" id="{4E6D8221-000F-741D-1871-4A24309913F2}"/>
                </a:ext>
              </a:extLst>
            </p:cNvPr>
            <p:cNvGrpSpPr/>
            <p:nvPr/>
          </p:nvGrpSpPr>
          <p:grpSpPr>
            <a:xfrm rot="5400000">
              <a:off x="1276301" y="3556416"/>
              <a:ext cx="2384620" cy="2813564"/>
              <a:chOff x="731197" y="2586538"/>
              <a:chExt cx="2384620" cy="2813564"/>
            </a:xfrm>
          </p:grpSpPr>
          <p:grpSp>
            <p:nvGrpSpPr>
              <p:cNvPr id="38" name="Group 7">
                <a:extLst>
                  <a:ext uri="{FF2B5EF4-FFF2-40B4-BE49-F238E27FC236}">
                    <a16:creationId xmlns:a16="http://schemas.microsoft.com/office/drawing/2014/main" id="{3C0A340B-5CA6-EC7A-BE75-60BFCD259375}"/>
                  </a:ext>
                </a:extLst>
              </p:cNvPr>
              <p:cNvGrpSpPr/>
              <p:nvPr/>
            </p:nvGrpSpPr>
            <p:grpSpPr>
              <a:xfrm rot="5400000">
                <a:off x="516725" y="2801010"/>
                <a:ext cx="2813564" cy="2384620"/>
                <a:chOff x="5220929" y="-1553497"/>
                <a:chExt cx="5771536" cy="3293807"/>
              </a:xfrm>
            </p:grpSpPr>
            <p:sp>
              <p:nvSpPr>
                <p:cNvPr id="42" name="Rectangle 6">
                  <a:extLst>
                    <a:ext uri="{FF2B5EF4-FFF2-40B4-BE49-F238E27FC236}">
                      <a16:creationId xmlns:a16="http://schemas.microsoft.com/office/drawing/2014/main" id="{E4D84B37-6D87-538F-6A1D-86B8D1DC0471}"/>
                    </a:ext>
                  </a:extLst>
                </p:cNvPr>
                <p:cNvSpPr/>
                <p:nvPr/>
              </p:nvSpPr>
              <p:spPr>
                <a:xfrm>
                  <a:off x="5220929" y="-1553497"/>
                  <a:ext cx="5771536" cy="3293807"/>
                </a:xfrm>
                <a:prstGeom prst="rect">
                  <a:avLst/>
                </a:prstGeom>
                <a:solidFill>
                  <a:srgbClr val="0073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25ADDD25-0E3A-4760-7599-8194BAF91474}"/>
                    </a:ext>
                  </a:extLst>
                </p:cNvPr>
                <p:cNvSpPr/>
                <p:nvPr/>
              </p:nvSpPr>
              <p:spPr>
                <a:xfrm>
                  <a:off x="5335707" y="-1451434"/>
                  <a:ext cx="5538771" cy="3093183"/>
                </a:xfrm>
                <a:prstGeom prst="rect">
                  <a:avLst/>
                </a:prstGeom>
                <a:noFill/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Connector 9">
                <a:extLst>
                  <a:ext uri="{FF2B5EF4-FFF2-40B4-BE49-F238E27FC236}">
                    <a16:creationId xmlns:a16="http://schemas.microsoft.com/office/drawing/2014/main" id="{AF16295D-20C9-524B-3AB4-CA04613493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42035" y="3993301"/>
                <a:ext cx="2701617" cy="0"/>
              </a:xfrm>
              <a:prstGeom prst="line">
                <a:avLst/>
              </a:prstGeom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28">
                <a:extLst>
                  <a:ext uri="{FF2B5EF4-FFF2-40B4-BE49-F238E27FC236}">
                    <a16:creationId xmlns:a16="http://schemas.microsoft.com/office/drawing/2014/main" id="{56F30628-7B13-9930-885A-8D9F48B495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5074" y="3981128"/>
                <a:ext cx="2677272" cy="0"/>
              </a:xfrm>
              <a:prstGeom prst="line">
                <a:avLst/>
              </a:prstGeom>
              <a:ln w="31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" name="Hình ảnh 2" descr="Ảnh có chứa mũi tên&#10;&#10;Mô tả được tạo tự động">
              <a:extLst>
                <a:ext uri="{FF2B5EF4-FFF2-40B4-BE49-F238E27FC236}">
                  <a16:creationId xmlns:a16="http://schemas.microsoft.com/office/drawing/2014/main" id="{2BCE0C72-2E21-8A4C-397D-EC58EAEA2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6" t="14583" r="19871" b="22497"/>
            <a:stretch/>
          </p:blipFill>
          <p:spPr>
            <a:xfrm rot="2986193">
              <a:off x="3166580" y="4375617"/>
              <a:ext cx="1699952" cy="1018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số.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0234" y="1445386"/>
            <a:ext cx="90912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Clr>
                <a:srgbClr val="FF5050"/>
              </a:buClr>
              <a:buAutoNum type="alphaLcParenR"/>
            </a:pP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Chín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bốn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mươi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304938" y="1547921"/>
            <a:ext cx="3582125" cy="5273088"/>
            <a:chOff x="731197" y="2586538"/>
            <a:chExt cx="2384620" cy="2813564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4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8160838" y="4476433"/>
            <a:ext cx="1699952" cy="10184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37208" y="3065147"/>
            <a:ext cx="45175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en-US" sz="15000" dirty="0">
                <a:solidFill>
                  <a:schemeClr val="bg1"/>
                </a:solidFill>
              </a:rPr>
              <a:t>9 845</a:t>
            </a:r>
          </a:p>
        </p:txBody>
      </p:sp>
    </p:spTree>
    <p:extLst>
      <p:ext uri="{BB962C8B-B14F-4D97-AF65-F5344CB8AC3E}">
        <p14:creationId xmlns:p14="http://schemas.microsoft.com/office/powerpoint/2010/main" val="425944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số.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0234" y="1445386"/>
            <a:ext cx="74990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en-US" sz="4500" dirty="0">
                <a:solidFill>
                  <a:srgbClr val="FF5050"/>
                </a:solidFill>
              </a:rPr>
              <a:t>b)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Bảy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sáu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linh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một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304938" y="1547921"/>
            <a:ext cx="3582125" cy="5273088"/>
            <a:chOff x="731197" y="2586538"/>
            <a:chExt cx="2384620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8160838" y="4476433"/>
            <a:ext cx="1699952" cy="10184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41692" y="3065147"/>
            <a:ext cx="45175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en-US" sz="15000" dirty="0">
                <a:solidFill>
                  <a:schemeClr val="bg1"/>
                </a:solidFill>
              </a:rPr>
              <a:t>7 601</a:t>
            </a:r>
          </a:p>
        </p:txBody>
      </p:sp>
    </p:spTree>
    <p:extLst>
      <p:ext uri="{BB962C8B-B14F-4D97-AF65-F5344CB8AC3E}">
        <p14:creationId xmlns:p14="http://schemas.microsoft.com/office/powerpoint/2010/main" val="2465933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số.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60234" y="1445386"/>
            <a:ext cx="954767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en-US" sz="4500" dirty="0">
                <a:solidFill>
                  <a:srgbClr val="FF5050"/>
                </a:solidFill>
              </a:rPr>
              <a:t>c)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Bảy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không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sáu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mươi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mốt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304938" y="1547921"/>
            <a:ext cx="3582125" cy="5273088"/>
            <a:chOff x="731197" y="2586538"/>
            <a:chExt cx="2384620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8160838" y="4476433"/>
            <a:ext cx="1699952" cy="10184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41692" y="3065147"/>
            <a:ext cx="451758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5050"/>
              </a:buClr>
            </a:pPr>
            <a:r>
              <a:rPr lang="en-US" sz="15000" dirty="0">
                <a:solidFill>
                  <a:schemeClr val="bg1"/>
                </a:solidFill>
              </a:rPr>
              <a:t>7 061</a:t>
            </a:r>
          </a:p>
        </p:txBody>
      </p:sp>
    </p:spTree>
    <p:extLst>
      <p:ext uri="{BB962C8B-B14F-4D97-AF65-F5344CB8AC3E}">
        <p14:creationId xmlns:p14="http://schemas.microsoft.com/office/powerpoint/2010/main" val="243826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26" descr="Ảnh có chứa găng tay&#10;&#10;Mô tả được tạo tự động">
            <a:extLst>
              <a:ext uri="{FF2B5EF4-FFF2-40B4-BE49-F238E27FC236}">
                <a16:creationId xmlns:a16="http://schemas.microsoft.com/office/drawing/2014/main" id="{92B2EF1E-2D1E-75C0-51E7-15CBA4D1B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19" b="79167" l="63073" r="99375">
                        <a14:foregroundMark x1="96615" y1="8796" x2="94740" y2="12593"/>
                        <a14:foregroundMark x1="96510" y1="6111" x2="96510" y2="6111"/>
                        <a14:foregroundMark x1="98490" y1="9444" x2="98490" y2="9444"/>
                        <a14:foregroundMark x1="99375" y1="37222" x2="99271" y2="4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3617" r="-13" b="12353"/>
          <a:stretch/>
        </p:blipFill>
        <p:spPr>
          <a:xfrm rot="227347">
            <a:off x="7589052" y="1871771"/>
            <a:ext cx="4676765" cy="53914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2167" y="2855317"/>
            <a:ext cx="5304862" cy="1712197"/>
            <a:chOff x="259915" y="77414"/>
            <a:chExt cx="4808474" cy="3096860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ta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thành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bản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thiết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kế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cho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chiếc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rồi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Cảm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em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nhé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159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239931" y="2423338"/>
            <a:ext cx="6598765" cy="3170100"/>
            <a:chOff x="1308037" y="1907256"/>
            <a:chExt cx="7260611" cy="3295212"/>
          </a:xfrm>
        </p:grpSpPr>
        <p:sp>
          <p:nvSpPr>
            <p:cNvPr id="15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3295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THỰC HIỆN CHIẾC VÁY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08037" y="1907256"/>
              <a:ext cx="7260607" cy="3295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Ự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ỆN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Ế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V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Y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399041" y="1426529"/>
            <a:ext cx="4299848" cy="696367"/>
            <a:chOff x="3647050" y="4573200"/>
            <a:chExt cx="4299848" cy="1381473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5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7050" y="4573200"/>
              <a:ext cx="4280542" cy="13814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7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số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(</a:t>
              </a:r>
              <a:r>
                <a:rPr lang="en-US" sz="4000" b="1" dirty="0" err="1">
                  <a:solidFill>
                    <a:srgbClr val="FF5050"/>
                  </a:solidFill>
                </a:rPr>
                <a:t>theo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mẫu</a:t>
              </a:r>
              <a:r>
                <a:rPr lang="en-US" sz="4000" b="1" dirty="0">
                  <a:solidFill>
                    <a:srgbClr val="FF5050"/>
                  </a:solidFill>
                </a:rPr>
                <a:t>).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8073" y="2233159"/>
            <a:ext cx="11281602" cy="1390156"/>
            <a:chOff x="559371" y="3540274"/>
            <a:chExt cx="11281602" cy="1390156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559371" y="3606991"/>
              <a:ext cx="38172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>
                  <a:solidFill>
                    <a:srgbClr val="FF5D5D"/>
                  </a:solidFill>
                </a:rPr>
                <a:t>a) </a:t>
              </a:r>
              <a:r>
                <a:rPr lang="en-US" sz="8000" b="1" dirty="0">
                  <a:solidFill>
                    <a:srgbClr val="0070C0"/>
                  </a:solidFill>
                </a:rPr>
                <a:t>3 823</a:t>
              </a:r>
              <a:endParaRPr lang="vi-VN" sz="80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4493810" y="3540274"/>
              <a:ext cx="47765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>
                  <a:solidFill>
                    <a:srgbClr val="FF5D5D"/>
                  </a:solidFill>
                </a:rPr>
                <a:t>b) </a:t>
              </a:r>
              <a:r>
                <a:rPr lang="en-US" sz="8000" b="1" dirty="0">
                  <a:solidFill>
                    <a:srgbClr val="0070C0"/>
                  </a:solidFill>
                </a:rPr>
                <a:t>1 405</a:t>
              </a:r>
              <a:endParaRPr lang="vi-VN" sz="80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275762" y="3606990"/>
              <a:ext cx="35652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>
                  <a:solidFill>
                    <a:srgbClr val="FF5D5D"/>
                  </a:solidFill>
                </a:rPr>
                <a:t>c) </a:t>
              </a:r>
              <a:r>
                <a:rPr lang="en-US" sz="8000" b="1" dirty="0">
                  <a:solidFill>
                    <a:srgbClr val="0070C0"/>
                  </a:solidFill>
                </a:rPr>
                <a:t>9 009</a:t>
              </a:r>
              <a:endParaRPr lang="vi-VN" sz="8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827920" y="1362499"/>
            <a:ext cx="723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5050"/>
                </a:solidFill>
              </a:rPr>
              <a:t>Mẫu</a:t>
            </a:r>
            <a:r>
              <a:rPr lang="en-US" sz="4000" b="1" dirty="0">
                <a:solidFill>
                  <a:srgbClr val="FF5050"/>
                </a:solidFill>
              </a:rPr>
              <a:t>: </a:t>
            </a:r>
            <a:r>
              <a:rPr lang="en-US" sz="4000" b="1" dirty="0">
                <a:solidFill>
                  <a:srgbClr val="0070C0"/>
                </a:solidFill>
              </a:rPr>
              <a:t>4 207 = 4 000 + 200 + 7 </a:t>
            </a:r>
            <a:endParaRPr lang="vi-VN" sz="4000" b="1" dirty="0">
              <a:solidFill>
                <a:srgbClr val="0070C0"/>
              </a:solidFill>
            </a:endParaRPr>
          </a:p>
        </p:txBody>
      </p:sp>
      <p:grpSp>
        <p:nvGrpSpPr>
          <p:cNvPr id="41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1676579" y="3629712"/>
            <a:ext cx="9009621" cy="2078909"/>
            <a:chOff x="6640543" y="-21343"/>
            <a:chExt cx="6659509" cy="1591344"/>
          </a:xfrm>
        </p:grpSpPr>
        <p:grpSp>
          <p:nvGrpSpPr>
            <p:cNvPr id="45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7146292" y="514924"/>
              <a:ext cx="5937791" cy="808025"/>
              <a:chOff x="7146292" y="425821"/>
              <a:chExt cx="5937791" cy="808025"/>
            </a:xfrm>
          </p:grpSpPr>
          <p:sp>
            <p:nvSpPr>
              <p:cNvPr id="48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7384978" y="425821"/>
                <a:ext cx="5417065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7146292" y="458089"/>
                <a:ext cx="5937791" cy="75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Cùng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quan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sát</a:t>
                </a:r>
                <a:r>
                  <a:rPr lang="en-US" sz="5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5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mẫu</a:t>
                </a:r>
                <a:endPara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46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640543" y="-21343"/>
              <a:ext cx="1171718" cy="1437505"/>
            </a:xfrm>
            <a:prstGeom prst="rect">
              <a:avLst/>
            </a:prstGeom>
          </p:spPr>
        </p:pic>
        <p:pic>
          <p:nvPicPr>
            <p:cNvPr id="47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2128334" y="132496"/>
              <a:ext cx="1171718" cy="1437505"/>
            </a:xfrm>
            <a:prstGeom prst="rect">
              <a:avLst/>
            </a:prstGeom>
          </p:spPr>
        </p:pic>
      </p:grpSp>
      <p:grpSp>
        <p:nvGrpSpPr>
          <p:cNvPr id="50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434185" y="4235569"/>
            <a:ext cx="13161181" cy="1892826"/>
            <a:chOff x="3155572" y="77136"/>
            <a:chExt cx="9371292" cy="2790326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3250599" y="77136"/>
              <a:ext cx="9181239" cy="2790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TRÊN BẢNG CON</a:t>
              </a:r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3155572" y="192076"/>
              <a:ext cx="9371292" cy="2637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TRÊN BẢNG CON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0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số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(</a:t>
              </a:r>
              <a:r>
                <a:rPr lang="en-US" sz="4000" b="1" dirty="0" err="1">
                  <a:solidFill>
                    <a:srgbClr val="FF5050"/>
                  </a:solidFill>
                </a:rPr>
                <a:t>theo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mẫu</a:t>
              </a:r>
              <a:r>
                <a:rPr lang="en-US" sz="4000" b="1" dirty="0">
                  <a:solidFill>
                    <a:srgbClr val="FF5050"/>
                  </a:solidFill>
                </a:rPr>
                <a:t>).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8554" y="1373649"/>
            <a:ext cx="3817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solidFill>
                  <a:srgbClr val="FF5D5D"/>
                </a:solidFill>
              </a:rPr>
              <a:t>a) </a:t>
            </a:r>
            <a:r>
              <a:rPr lang="en-US" sz="5000" b="1" dirty="0">
                <a:solidFill>
                  <a:srgbClr val="0070C0"/>
                </a:solidFill>
              </a:rPr>
              <a:t>3 823</a:t>
            </a:r>
            <a:endParaRPr lang="vi-VN" sz="50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8836" y="1987656"/>
            <a:ext cx="73148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3 823 = 3 000 + 800 + 20 +3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09784" y="2941156"/>
            <a:ext cx="3817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solidFill>
                  <a:srgbClr val="FF5D5D"/>
                </a:solidFill>
              </a:rPr>
              <a:t>b) </a:t>
            </a:r>
            <a:r>
              <a:rPr lang="en-US" sz="5000" b="1" dirty="0">
                <a:solidFill>
                  <a:srgbClr val="0070C0"/>
                </a:solidFill>
              </a:rPr>
              <a:t>1 405</a:t>
            </a:r>
            <a:endParaRPr lang="vi-VN" sz="50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1418" y="3786763"/>
            <a:ext cx="62007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1 405 = 1 000 + 400 + 5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07242" y="4844833"/>
            <a:ext cx="3817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solidFill>
                  <a:srgbClr val="FF5D5D"/>
                </a:solidFill>
              </a:rPr>
              <a:t>c) </a:t>
            </a:r>
            <a:r>
              <a:rPr lang="en-US" sz="5000" b="1" dirty="0">
                <a:solidFill>
                  <a:srgbClr val="0070C0"/>
                </a:solidFill>
              </a:rPr>
              <a:t>9 009</a:t>
            </a:r>
            <a:endParaRPr lang="vi-VN" sz="5000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29000" y="5458840"/>
            <a:ext cx="461697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9 009 = 9 000 + 9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582590">
            <a:off x="9322556" y="4463374"/>
            <a:ext cx="1758787" cy="2392226"/>
            <a:chOff x="731197" y="2586538"/>
            <a:chExt cx="2384620" cy="2813564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566906" y="5495929"/>
            <a:ext cx="1699952" cy="10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  <p:bldP spid="39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350" y="268871"/>
            <a:ext cx="5077350" cy="1712197"/>
            <a:chOff x="259915" y="77414"/>
            <a:chExt cx="4808474" cy="3096860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5077350"/>
                <a:gd name="connsiteY0" fmla="*/ 279283 h 1675666"/>
                <a:gd name="connsiteX1" fmla="*/ 279283 w 5077350"/>
                <a:gd name="connsiteY1" fmla="*/ 0 h 1675666"/>
                <a:gd name="connsiteX2" fmla="*/ 4798067 w 5077350"/>
                <a:gd name="connsiteY2" fmla="*/ 0 h 1675666"/>
                <a:gd name="connsiteX3" fmla="*/ 5077350 w 5077350"/>
                <a:gd name="connsiteY3" fmla="*/ 279283 h 1675666"/>
                <a:gd name="connsiteX4" fmla="*/ 5077350 w 5077350"/>
                <a:gd name="connsiteY4" fmla="*/ 1396383 h 1675666"/>
                <a:gd name="connsiteX5" fmla="*/ 4798067 w 5077350"/>
                <a:gd name="connsiteY5" fmla="*/ 1675666 h 1675666"/>
                <a:gd name="connsiteX6" fmla="*/ 279283 w 5077350"/>
                <a:gd name="connsiteY6" fmla="*/ 1675666 h 1675666"/>
                <a:gd name="connsiteX7" fmla="*/ 0 w 5077350"/>
                <a:gd name="connsiteY7" fmla="*/ 1396383 h 1675666"/>
                <a:gd name="connsiteX8" fmla="*/ 0 w 5077350"/>
                <a:gd name="connsiteY8" fmla="*/ 279283 h 167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7350" h="1675666" fill="none" extrusionOk="0">
                  <a:moveTo>
                    <a:pt x="0" y="279283"/>
                  </a:moveTo>
                  <a:cubicBezTo>
                    <a:pt x="-22581" y="126443"/>
                    <a:pt x="120087" y="28117"/>
                    <a:pt x="279283" y="0"/>
                  </a:cubicBezTo>
                  <a:cubicBezTo>
                    <a:pt x="914886" y="77600"/>
                    <a:pt x="3955771" y="-27269"/>
                    <a:pt x="4798067" y="0"/>
                  </a:cubicBezTo>
                  <a:cubicBezTo>
                    <a:pt x="4958944" y="-8750"/>
                    <a:pt x="5101301" y="132090"/>
                    <a:pt x="5077350" y="279283"/>
                  </a:cubicBezTo>
                  <a:cubicBezTo>
                    <a:pt x="5116973" y="655663"/>
                    <a:pt x="5132234" y="1190293"/>
                    <a:pt x="5077350" y="1396383"/>
                  </a:cubicBezTo>
                  <a:cubicBezTo>
                    <a:pt x="5074884" y="1549662"/>
                    <a:pt x="4929390" y="1685775"/>
                    <a:pt x="4798067" y="1675666"/>
                  </a:cubicBezTo>
                  <a:cubicBezTo>
                    <a:pt x="4098307" y="1724843"/>
                    <a:pt x="809151" y="1552964"/>
                    <a:pt x="279283" y="1675666"/>
                  </a:cubicBezTo>
                  <a:cubicBezTo>
                    <a:pt x="122485" y="1695283"/>
                    <a:pt x="-18658" y="1566692"/>
                    <a:pt x="0" y="1396383"/>
                  </a:cubicBezTo>
                  <a:cubicBezTo>
                    <a:pt x="-9701" y="966991"/>
                    <a:pt x="-15184" y="531787"/>
                    <a:pt x="0" y="279283"/>
                  </a:cubicBezTo>
                  <a:close/>
                </a:path>
                <a:path w="5077350" h="1675666" stroke="0" extrusionOk="0">
                  <a:moveTo>
                    <a:pt x="0" y="279283"/>
                  </a:moveTo>
                  <a:cubicBezTo>
                    <a:pt x="3185" y="124675"/>
                    <a:pt x="133180" y="-543"/>
                    <a:pt x="279283" y="0"/>
                  </a:cubicBezTo>
                  <a:cubicBezTo>
                    <a:pt x="2088883" y="-129276"/>
                    <a:pt x="2595717" y="-77778"/>
                    <a:pt x="4798067" y="0"/>
                  </a:cubicBezTo>
                  <a:cubicBezTo>
                    <a:pt x="4946554" y="-18355"/>
                    <a:pt x="5076621" y="129243"/>
                    <a:pt x="5077350" y="279283"/>
                  </a:cubicBezTo>
                  <a:cubicBezTo>
                    <a:pt x="5091106" y="797236"/>
                    <a:pt x="5147089" y="1255228"/>
                    <a:pt x="5077350" y="1396383"/>
                  </a:cubicBezTo>
                  <a:cubicBezTo>
                    <a:pt x="5089412" y="1576066"/>
                    <a:pt x="4942128" y="1679127"/>
                    <a:pt x="4798067" y="1675666"/>
                  </a:cubicBezTo>
                  <a:cubicBezTo>
                    <a:pt x="2624461" y="1719886"/>
                    <a:pt x="746996" y="1646284"/>
                    <a:pt x="279283" y="1675666"/>
                  </a:cubicBezTo>
                  <a:cubicBezTo>
                    <a:pt x="119369" y="1653879"/>
                    <a:pt x="-16199" y="1546883"/>
                    <a:pt x="0" y="1396383"/>
                  </a:cubicBezTo>
                  <a:cubicBezTo>
                    <a:pt x="98375" y="1279829"/>
                    <a:pt x="41111" y="772387"/>
                    <a:pt x="0" y="27928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em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giúp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chị</a:t>
              </a:r>
              <a:r>
                <a:rPr lang="en-US" sz="3200" b="0" dirty="0">
                  <a:latin typeface="+mn-lt"/>
                </a:rPr>
                <a:t> may </a:t>
              </a:r>
              <a:r>
                <a:rPr lang="en-US" sz="3200" b="0" dirty="0" err="1">
                  <a:latin typeface="+mn-lt"/>
                </a:rPr>
                <a:t>được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phần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vai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chiếc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rất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đẹp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Cảm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em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nhé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660" y="1318960"/>
            <a:ext cx="9400847" cy="658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96" b="13148" l="7656" r="25833">
                        <a14:backgroundMark x1="14896" y1="10185" x2="16354" y2="10741"/>
                        <a14:backgroundMark x1="17552" y1="10648" x2="14010" y2="10463"/>
                        <a14:backgroundMark x1="13750" y1="9815" x2="15625" y2="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-703" r="72068" b="86883"/>
          <a:stretch/>
        </p:blipFill>
        <p:spPr>
          <a:xfrm>
            <a:off x="2968486" y="2369049"/>
            <a:ext cx="6494460" cy="2425148"/>
          </a:xfrm>
          <a:prstGeom prst="rect">
            <a:avLst/>
          </a:prstGeom>
        </p:spPr>
      </p:pic>
      <p:pic>
        <p:nvPicPr>
          <p:cNvPr id="1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6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3137" y="245661"/>
            <a:ext cx="11967769" cy="6414446"/>
            <a:chOff x="383137" y="245661"/>
            <a:chExt cx="11967769" cy="6414446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383137" y="245661"/>
              <a:ext cx="11526538" cy="6414446"/>
            </a:xfrm>
            <a:custGeom>
              <a:avLst/>
              <a:gdLst>
                <a:gd name="connsiteX0" fmla="*/ 0 w 11526538"/>
                <a:gd name="connsiteY0" fmla="*/ 1069096 h 6414446"/>
                <a:gd name="connsiteX1" fmla="*/ 1069096 w 11526538"/>
                <a:gd name="connsiteY1" fmla="*/ 0 h 6414446"/>
                <a:gd name="connsiteX2" fmla="*/ 10457442 w 11526538"/>
                <a:gd name="connsiteY2" fmla="*/ 0 h 6414446"/>
                <a:gd name="connsiteX3" fmla="*/ 11526538 w 11526538"/>
                <a:gd name="connsiteY3" fmla="*/ 1069096 h 6414446"/>
                <a:gd name="connsiteX4" fmla="*/ 11526538 w 11526538"/>
                <a:gd name="connsiteY4" fmla="*/ 5345350 h 6414446"/>
                <a:gd name="connsiteX5" fmla="*/ 10457442 w 11526538"/>
                <a:gd name="connsiteY5" fmla="*/ 6414446 h 6414446"/>
                <a:gd name="connsiteX6" fmla="*/ 1069096 w 11526538"/>
                <a:gd name="connsiteY6" fmla="*/ 6414446 h 6414446"/>
                <a:gd name="connsiteX7" fmla="*/ 0 w 11526538"/>
                <a:gd name="connsiteY7" fmla="*/ 5345350 h 6414446"/>
                <a:gd name="connsiteX8" fmla="*/ 0 w 11526538"/>
                <a:gd name="connsiteY8" fmla="*/ 1069096 h 641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414446" fill="none" extrusionOk="0">
                  <a:moveTo>
                    <a:pt x="0" y="1069096"/>
                  </a:moveTo>
                  <a:cubicBezTo>
                    <a:pt x="-19542" y="479866"/>
                    <a:pt x="461855" y="95376"/>
                    <a:pt x="1069096" y="0"/>
                  </a:cubicBezTo>
                  <a:cubicBezTo>
                    <a:pt x="5674169" y="77600"/>
                    <a:pt x="6189842" y="-27269"/>
                    <a:pt x="10457442" y="0"/>
                  </a:cubicBezTo>
                  <a:cubicBezTo>
                    <a:pt x="11118517" y="-93171"/>
                    <a:pt x="11636122" y="510911"/>
                    <a:pt x="11526538" y="1069096"/>
                  </a:cubicBezTo>
                  <a:cubicBezTo>
                    <a:pt x="11635538" y="2536417"/>
                    <a:pt x="11448329" y="4353943"/>
                    <a:pt x="11526538" y="5345350"/>
                  </a:cubicBezTo>
                  <a:cubicBezTo>
                    <a:pt x="11514673" y="5931154"/>
                    <a:pt x="10979002" y="6444826"/>
                    <a:pt x="10457442" y="6414446"/>
                  </a:cubicBezTo>
                  <a:cubicBezTo>
                    <a:pt x="7051004" y="6463623"/>
                    <a:pt x="4083484" y="6291744"/>
                    <a:pt x="1069096" y="6414446"/>
                  </a:cubicBezTo>
                  <a:cubicBezTo>
                    <a:pt x="471191" y="6471737"/>
                    <a:pt x="-69188" y="5995367"/>
                    <a:pt x="0" y="5345350"/>
                  </a:cubicBezTo>
                  <a:cubicBezTo>
                    <a:pt x="47022" y="3923570"/>
                    <a:pt x="104569" y="2292304"/>
                    <a:pt x="0" y="1069096"/>
                  </a:cubicBezTo>
                  <a:close/>
                </a:path>
                <a:path w="11526538" h="6414446" stroke="0" extrusionOk="0">
                  <a:moveTo>
                    <a:pt x="0" y="1069096"/>
                  </a:moveTo>
                  <a:cubicBezTo>
                    <a:pt x="32307" y="474958"/>
                    <a:pt x="522525" y="-2928"/>
                    <a:pt x="1069096" y="0"/>
                  </a:cubicBezTo>
                  <a:cubicBezTo>
                    <a:pt x="5064965" y="-129276"/>
                    <a:pt x="7545050" y="-77778"/>
                    <a:pt x="10457442" y="0"/>
                  </a:cubicBezTo>
                  <a:cubicBezTo>
                    <a:pt x="11030184" y="-56436"/>
                    <a:pt x="11510808" y="569352"/>
                    <a:pt x="11526538" y="1069096"/>
                  </a:cubicBezTo>
                  <a:cubicBezTo>
                    <a:pt x="11608137" y="1542640"/>
                    <a:pt x="11680838" y="3696807"/>
                    <a:pt x="11526538" y="5345350"/>
                  </a:cubicBezTo>
                  <a:cubicBezTo>
                    <a:pt x="11573301" y="6034414"/>
                    <a:pt x="11016388" y="6425151"/>
                    <a:pt x="10457442" y="6414446"/>
                  </a:cubicBezTo>
                  <a:cubicBezTo>
                    <a:pt x="6485277" y="6458666"/>
                    <a:pt x="4252768" y="6385064"/>
                    <a:pt x="1069096" y="6414446"/>
                  </a:cubicBezTo>
                  <a:cubicBezTo>
                    <a:pt x="475401" y="6401959"/>
                    <a:pt x="-69909" y="5919638"/>
                    <a:pt x="0" y="5345350"/>
                  </a:cubicBezTo>
                  <a:cubicBezTo>
                    <a:pt x="-159954" y="3610433"/>
                    <a:pt x="22140" y="2206617"/>
                    <a:pt x="0" y="106909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7" t="12470" r="21993" b="9953"/>
            <a:stretch/>
          </p:blipFill>
          <p:spPr>
            <a:xfrm>
              <a:off x="6939404" y="491839"/>
              <a:ext cx="5411502" cy="4662218"/>
            </a:xfrm>
            <a:prstGeom prst="rect">
              <a:avLst/>
            </a:prstGeom>
          </p:spPr>
        </p:pic>
      </p:grp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số.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4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6352" y="1486420"/>
            <a:ext cx="7469596" cy="3451037"/>
            <a:chOff x="602625" y="2384703"/>
            <a:chExt cx="6323556" cy="3451037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17877" y="2384703"/>
              <a:ext cx="630830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500" b="1" dirty="0">
                  <a:solidFill>
                    <a:srgbClr val="FF5D5D"/>
                  </a:solidFill>
                </a:rPr>
                <a:t>a) </a:t>
              </a:r>
              <a:r>
                <a:rPr lang="en-US" sz="5500" b="1" dirty="0">
                  <a:solidFill>
                    <a:srgbClr val="0070C0"/>
                  </a:solidFill>
                </a:rPr>
                <a:t>5 000 + 400 + 30 +6</a:t>
              </a:r>
              <a:endParaRPr lang="vi-VN" sz="55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02625" y="3573480"/>
              <a:ext cx="529994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500" b="1" dirty="0">
                  <a:solidFill>
                    <a:srgbClr val="FF5D5D"/>
                  </a:solidFill>
                </a:rPr>
                <a:t>b) </a:t>
              </a:r>
              <a:r>
                <a:rPr lang="en-US" sz="5500" b="1" dirty="0">
                  <a:solidFill>
                    <a:srgbClr val="0070C0"/>
                  </a:solidFill>
                </a:rPr>
                <a:t>7 000 + 500 + 20</a:t>
              </a:r>
              <a:endParaRPr lang="vi-VN" sz="55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617877" y="4897021"/>
              <a:ext cx="356521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500" b="1" dirty="0">
                  <a:solidFill>
                    <a:srgbClr val="FF5D5D"/>
                  </a:solidFill>
                </a:rPr>
                <a:t>c) </a:t>
              </a:r>
              <a:r>
                <a:rPr lang="en-US" sz="5500" b="1" dirty="0">
                  <a:solidFill>
                    <a:srgbClr val="0070C0"/>
                  </a:solidFill>
                </a:rPr>
                <a:t>4 000 + 8</a:t>
              </a:r>
              <a:endParaRPr lang="vi-VN" sz="55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-450375" y="4767281"/>
            <a:ext cx="13161181" cy="1892826"/>
            <a:chOff x="3155572" y="77136"/>
            <a:chExt cx="9371292" cy="2790326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3250599" y="77136"/>
              <a:ext cx="9181239" cy="2790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TRÊN BẢNG CON</a:t>
              </a:r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3155572" y="192076"/>
              <a:ext cx="9371292" cy="2637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CÙNG THỰC HIỆN TRÊN BẢNG CON</a:t>
              </a:r>
              <a:endParaRPr lang="en-US" sz="9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3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30317" b="-8258"/>
          <a:stretch/>
        </p:blipFill>
        <p:spPr>
          <a:xfrm>
            <a:off x="-40340" y="-143672"/>
            <a:ext cx="12223376" cy="757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720674" y="-522513"/>
            <a:ext cx="13465973" cy="8530002"/>
          </a:xfrm>
          <a:prstGeom prst="rect">
            <a:avLst/>
          </a:prstGeom>
        </p:spPr>
      </p:pic>
      <p:grpSp>
        <p:nvGrpSpPr>
          <p:cNvPr id="10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5693768" y="1308883"/>
            <a:ext cx="3946055" cy="1332642"/>
            <a:chOff x="6371477" y="2216092"/>
            <a:chExt cx="3946055" cy="1332642"/>
          </a:xfrm>
        </p:grpSpPr>
        <p:sp>
          <p:nvSpPr>
            <p:cNvPr id="11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sp>
        <p:nvSpPr>
          <p:cNvPr id="19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2733202" y="164729"/>
            <a:ext cx="962858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ln w="3175">
                  <a:noFill/>
                </a:ln>
                <a:solidFill>
                  <a:srgbClr val="C0000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60618" y="3045227"/>
            <a:ext cx="7373756" cy="1103125"/>
            <a:chOff x="2413816" y="4080060"/>
            <a:chExt cx="16960033" cy="1103125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2413818" y="4080060"/>
              <a:ext cx="16960031" cy="98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3175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CÓ VỐN CHỮ SỐ</a:t>
              </a: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2413816" y="4090578"/>
              <a:ext cx="1696003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BA9CD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78F4A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Ữ 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S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5B67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5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endParaRPr lang="en-US" sz="5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4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4080304" y="2529220"/>
            <a:ext cx="1769639" cy="845114"/>
            <a:chOff x="4036300" y="2073640"/>
            <a:chExt cx="2737243" cy="1209416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5385596" y="4210515"/>
            <a:ext cx="4562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Tiết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 flipH="1">
            <a:off x="-375053" y="1683308"/>
            <a:ext cx="370985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4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1.48148E-6 L -2.08333E-7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491839"/>
            <a:ext cx="10471449" cy="772866"/>
            <a:chOff x="1169225" y="178783"/>
            <a:chExt cx="10471449" cy="772866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89037" y="17878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5050"/>
                  </a:solidFill>
                </a:rPr>
                <a:t>Viết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các</a:t>
              </a:r>
              <a:r>
                <a:rPr lang="en-US" sz="4000" b="1" dirty="0">
                  <a:solidFill>
                    <a:srgbClr val="FF5050"/>
                  </a:solidFill>
                </a:rPr>
                <a:t> số </a:t>
              </a:r>
              <a:r>
                <a:rPr lang="en-US" sz="4000" b="1" dirty="0" err="1">
                  <a:solidFill>
                    <a:srgbClr val="FF5050"/>
                  </a:solidFill>
                </a:rPr>
                <a:t>thành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tổng</a:t>
              </a:r>
              <a:r>
                <a:rPr lang="en-US" sz="4000" b="1" dirty="0">
                  <a:solidFill>
                    <a:srgbClr val="FF5050"/>
                  </a:solidFill>
                </a:rPr>
                <a:t> (</a:t>
              </a:r>
              <a:r>
                <a:rPr lang="en-US" sz="4000" b="1" dirty="0" err="1">
                  <a:solidFill>
                    <a:srgbClr val="FF5050"/>
                  </a:solidFill>
                </a:rPr>
                <a:t>theo</a:t>
              </a:r>
              <a:r>
                <a:rPr lang="en-US" sz="4000" b="1" dirty="0">
                  <a:solidFill>
                    <a:srgbClr val="FF5050"/>
                  </a:solidFill>
                </a:rPr>
                <a:t> </a:t>
              </a:r>
              <a:r>
                <a:rPr lang="en-US" sz="4000" b="1" dirty="0" err="1">
                  <a:solidFill>
                    <a:srgbClr val="FF5050"/>
                  </a:solidFill>
                </a:rPr>
                <a:t>mẫu</a:t>
              </a:r>
              <a:r>
                <a:rPr lang="en-US" sz="4000" b="1" dirty="0">
                  <a:solidFill>
                    <a:srgbClr val="FF5050"/>
                  </a:solidFill>
                </a:rPr>
                <a:t>).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71508" y="1597548"/>
            <a:ext cx="755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5D5D"/>
                </a:solidFill>
              </a:rPr>
              <a:t>a) </a:t>
            </a:r>
            <a:r>
              <a:rPr lang="en-US" sz="6000" b="1" dirty="0">
                <a:solidFill>
                  <a:srgbClr val="0070C0"/>
                </a:solidFill>
              </a:rPr>
              <a:t>5 000 + 400 + 30 +6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774887" y="1622764"/>
            <a:ext cx="2475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= 5 436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71507" y="3178490"/>
            <a:ext cx="7003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5D5D"/>
                </a:solidFill>
              </a:rPr>
              <a:t>b) </a:t>
            </a:r>
            <a:r>
              <a:rPr lang="en-US" sz="6000" b="1" dirty="0">
                <a:solidFill>
                  <a:srgbClr val="0070C0"/>
                </a:solidFill>
              </a:rPr>
              <a:t>7 000 + 500 + 20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20344" y="3221915"/>
            <a:ext cx="2475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= 7 520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71508" y="4875934"/>
            <a:ext cx="3817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5D5D"/>
                </a:solidFill>
              </a:rPr>
              <a:t>c) </a:t>
            </a:r>
            <a:r>
              <a:rPr lang="en-US" sz="6000" b="1" dirty="0">
                <a:solidFill>
                  <a:srgbClr val="0070C0"/>
                </a:solidFill>
              </a:rPr>
              <a:t>4 000 + 8</a:t>
            </a:r>
            <a:endParaRPr lang="vi-VN" sz="6000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19479" y="4875934"/>
            <a:ext cx="24753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sz="6000" dirty="0">
                <a:solidFill>
                  <a:schemeClr val="bg2">
                    <a:lumMod val="25000"/>
                  </a:schemeClr>
                </a:solidFill>
              </a:rPr>
              <a:t>= 4 008</a:t>
            </a: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582590">
            <a:off x="8911942" y="4030351"/>
            <a:ext cx="2173416" cy="2821441"/>
            <a:chOff x="731197" y="2586538"/>
            <a:chExt cx="2384620" cy="2813564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9">
              <a:extLst>
                <a:ext uri="{FF2B5EF4-FFF2-40B4-BE49-F238E27FC236}">
                  <a16:creationId xmlns:a16="http://schemas.microsoft.com/office/drawing/2014/main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566906" y="5495929"/>
            <a:ext cx="1699952" cy="10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5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38" grpId="0"/>
      <p:bldP spid="3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350" y="305402"/>
            <a:ext cx="5304862" cy="1675666"/>
            <a:chOff x="259915" y="143488"/>
            <a:chExt cx="4808474" cy="303078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4" y="563722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Phần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trên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chiếc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tất</a:t>
              </a:r>
              <a:r>
                <a:rPr lang="en-US" sz="3200" b="0" dirty="0">
                  <a:latin typeface="+mn-lt"/>
                </a:rPr>
                <a:t>! </a:t>
              </a:r>
              <a:r>
                <a:rPr lang="en-US" sz="3200" b="0" dirty="0" err="1">
                  <a:latin typeface="+mn-lt"/>
                </a:rPr>
                <a:t>Thật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tuyệt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vời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668" y="1318960"/>
            <a:ext cx="9400847" cy="658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-703" r="72068" b="78860"/>
          <a:stretch/>
        </p:blipFill>
        <p:spPr>
          <a:xfrm>
            <a:off x="2968486" y="2369049"/>
            <a:ext cx="6494460" cy="3832968"/>
          </a:xfrm>
          <a:prstGeom prst="rect">
            <a:avLst/>
          </a:prstGeom>
        </p:spPr>
      </p:pic>
      <p:pic>
        <p:nvPicPr>
          <p:cNvPr id="1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99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Số?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5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1850" y="1402105"/>
            <a:ext cx="10507038" cy="1324072"/>
            <a:chOff x="850424" y="1947318"/>
            <a:chExt cx="10507038" cy="1324072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50424" y="1947318"/>
              <a:ext cx="749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a)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65276" y="2029698"/>
              <a:ext cx="9792186" cy="1232305"/>
            </a:xfrm>
            <a:prstGeom prst="rect">
              <a:avLst/>
            </a:prstGeom>
            <a:solidFill>
              <a:srgbClr val="FFB3B3"/>
            </a:solidFill>
            <a:ln>
              <a:solidFill>
                <a:srgbClr val="FF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71549" y="2162989"/>
              <a:ext cx="9485783" cy="1108401"/>
              <a:chOff x="1671549" y="2162989"/>
              <a:chExt cx="9485783" cy="110840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71549" y="2162989"/>
                <a:ext cx="9444942" cy="539252"/>
                <a:chOff x="1671549" y="2527803"/>
                <a:chExt cx="9444942" cy="539252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1671549" y="2796691"/>
                  <a:ext cx="9444942" cy="118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325189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587932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837612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017624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280367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30047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858104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776515" y="268378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4 000</a:t>
                </a:r>
                <a:endParaRPr lang="vi-VN" sz="3000" dirty="0"/>
              </a:p>
            </p:txBody>
          </p:sp>
          <p:sp>
            <p:nvSpPr>
              <p:cNvPr id="38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3013761" y="2684403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5 000</a:t>
                </a:r>
                <a:endParaRPr lang="vi-VN" sz="3000" dirty="0"/>
              </a:p>
            </p:txBody>
          </p:sp>
          <p:sp>
            <p:nvSpPr>
              <p:cNvPr id="39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353697" y="268939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6 000</a:t>
                </a:r>
                <a:endParaRPr lang="vi-VN" sz="3000" dirty="0"/>
              </a:p>
            </p:txBody>
          </p:sp>
          <p:sp>
            <p:nvSpPr>
              <p:cNvPr id="40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790177" y="2708005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988197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8344851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9408231" y="2716452"/>
                <a:ext cx="17491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10 000</a:t>
                </a:r>
                <a:endParaRPr lang="vi-VN" sz="3000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70995" y="3398893"/>
            <a:ext cx="10527893" cy="1341330"/>
            <a:chOff x="850423" y="3620976"/>
            <a:chExt cx="10527893" cy="1341330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50423" y="3853905"/>
              <a:ext cx="749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b)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86130" y="3620976"/>
              <a:ext cx="9792186" cy="1232305"/>
            </a:xfrm>
            <a:prstGeom prst="rect">
              <a:avLst/>
            </a:prstGeom>
            <a:solidFill>
              <a:srgbClr val="FFB3B3"/>
            </a:solidFill>
            <a:ln>
              <a:solidFill>
                <a:srgbClr val="FF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669234" y="3853905"/>
              <a:ext cx="9485783" cy="1108401"/>
              <a:chOff x="1671549" y="2162989"/>
              <a:chExt cx="9485783" cy="110840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671549" y="2162989"/>
                <a:ext cx="9444942" cy="539252"/>
                <a:chOff x="1671549" y="2527803"/>
                <a:chExt cx="9444942" cy="539252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671549" y="2796691"/>
                  <a:ext cx="9444942" cy="118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325189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587932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837612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017624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280367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530047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9858104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776515" y="268378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8 570</a:t>
                </a:r>
                <a:endParaRPr lang="vi-VN" sz="3000" dirty="0"/>
              </a:p>
            </p:txBody>
          </p:sp>
          <p:sp>
            <p:nvSpPr>
              <p:cNvPr id="47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3013761" y="2684403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8 580</a:t>
                </a:r>
                <a:endParaRPr lang="vi-VN" sz="3000" dirty="0"/>
              </a:p>
            </p:txBody>
          </p:sp>
          <p:sp>
            <p:nvSpPr>
              <p:cNvPr id="48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353697" y="268939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8 590</a:t>
                </a:r>
                <a:endParaRPr lang="vi-VN" sz="3000" dirty="0"/>
              </a:p>
            </p:txBody>
          </p:sp>
          <p:sp>
            <p:nvSpPr>
              <p:cNvPr id="49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790177" y="2708005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988197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8344851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9408231" y="2716452"/>
                <a:ext cx="17491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8 630</a:t>
                </a:r>
                <a:endParaRPr lang="vi-VN" sz="3000" dirty="0"/>
              </a:p>
            </p:txBody>
          </p:sp>
        </p:grpSp>
      </p:grpSp>
      <p:grpSp>
        <p:nvGrpSpPr>
          <p:cNvPr id="65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3220607" y="4978500"/>
            <a:ext cx="6034770" cy="1475802"/>
            <a:chOff x="6123627" y="52155"/>
            <a:chExt cx="6034770" cy="1475802"/>
          </a:xfrm>
        </p:grpSpPr>
        <p:grpSp>
          <p:nvGrpSpPr>
            <p:cNvPr id="66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447731" y="514924"/>
              <a:ext cx="5663160" cy="811568"/>
              <a:chOff x="6447731" y="425821"/>
              <a:chExt cx="5663160" cy="811568"/>
            </a:xfrm>
          </p:grpSpPr>
          <p:sp>
            <p:nvSpPr>
              <p:cNvPr id="69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6708261" y="425821"/>
                <a:ext cx="5142101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70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447731" y="444864"/>
                <a:ext cx="5663160" cy="79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Đề bài yêu</a:t>
                </a:r>
                <a:r>
                  <a:rPr lang="en-US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35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vi-VN" sz="35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điều gì?</a:t>
                </a:r>
                <a:endParaRPr lang="en-US" sz="3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endParaRPr>
              </a:p>
            </p:txBody>
          </p:sp>
        </p:grpSp>
        <p:pic>
          <p:nvPicPr>
            <p:cNvPr id="67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6123627" y="90452"/>
              <a:ext cx="1171718" cy="1437505"/>
            </a:xfrm>
            <a:prstGeom prst="rect">
              <a:avLst/>
            </a:prstGeom>
          </p:spPr>
        </p:pic>
        <p:pic>
          <p:nvPicPr>
            <p:cNvPr id="68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0986679" y="52155"/>
              <a:ext cx="1171718" cy="1437505"/>
            </a:xfrm>
            <a:prstGeom prst="rect">
              <a:avLst/>
            </a:prstGeom>
          </p:spPr>
        </p:pic>
      </p:grpSp>
      <p:grpSp>
        <p:nvGrpSpPr>
          <p:cNvPr id="71" name="Nhóm 9">
            <a:extLst>
              <a:ext uri="{FF2B5EF4-FFF2-40B4-BE49-F238E27FC236}">
                <a16:creationId xmlns:a16="http://schemas.microsoft.com/office/drawing/2014/main" id="{6B94695C-3DC2-94BA-9F6D-F8C6864CD18A}"/>
              </a:ext>
            </a:extLst>
          </p:cNvPr>
          <p:cNvGrpSpPr/>
          <p:nvPr/>
        </p:nvGrpSpPr>
        <p:grpSpPr>
          <a:xfrm>
            <a:off x="3215413" y="4857594"/>
            <a:ext cx="6174793" cy="1500080"/>
            <a:chOff x="4179825" y="66736"/>
            <a:chExt cx="8279296" cy="211930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0CD895-1644-EBD8-5EA1-6D7B0F792DC0}"/>
                </a:ext>
              </a:extLst>
            </p:cNvPr>
            <p:cNvSpPr txBox="1"/>
            <p:nvPr/>
          </p:nvSpPr>
          <p:spPr>
            <a:xfrm>
              <a:off x="4179825" y="77141"/>
              <a:ext cx="8252014" cy="210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ĐÔI</a:t>
              </a:r>
            </a:p>
          </p:txBody>
        </p:sp>
        <p:sp>
          <p:nvSpPr>
            <p:cNvPr id="73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4207108" y="66736"/>
              <a:ext cx="8252013" cy="2108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7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NHÓM ĐÔI</a:t>
              </a:r>
              <a:endParaRPr lang="en-US" sz="7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Số?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5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2191" y="1846242"/>
            <a:ext cx="10507038" cy="1324072"/>
            <a:chOff x="850424" y="1947318"/>
            <a:chExt cx="10507038" cy="1324072"/>
          </a:xfrm>
        </p:grpSpPr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50424" y="1947318"/>
              <a:ext cx="749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a)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65276" y="2029698"/>
              <a:ext cx="9792186" cy="1232305"/>
            </a:xfrm>
            <a:prstGeom prst="rect">
              <a:avLst/>
            </a:prstGeom>
            <a:solidFill>
              <a:srgbClr val="FFB3B3"/>
            </a:solidFill>
            <a:ln>
              <a:solidFill>
                <a:srgbClr val="FF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71549" y="2162989"/>
              <a:ext cx="9485783" cy="1108401"/>
              <a:chOff x="1671549" y="2162989"/>
              <a:chExt cx="9485783" cy="110840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671549" y="2162989"/>
                <a:ext cx="9444942" cy="539252"/>
                <a:chOff x="1671549" y="2527803"/>
                <a:chExt cx="9444942" cy="539252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1671549" y="2796691"/>
                  <a:ext cx="9444942" cy="118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325189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587932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837612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017624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280367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30047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9858104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776515" y="268378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4 000</a:t>
                </a:r>
                <a:endParaRPr lang="vi-VN" sz="3000" dirty="0"/>
              </a:p>
            </p:txBody>
          </p:sp>
          <p:sp>
            <p:nvSpPr>
              <p:cNvPr id="38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3013761" y="2684403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5 000</a:t>
                </a:r>
                <a:endParaRPr lang="vi-VN" sz="3000" dirty="0"/>
              </a:p>
            </p:txBody>
          </p:sp>
          <p:sp>
            <p:nvSpPr>
              <p:cNvPr id="39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353697" y="268939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6 000</a:t>
                </a:r>
                <a:endParaRPr lang="vi-VN" sz="3000" dirty="0"/>
              </a:p>
            </p:txBody>
          </p:sp>
          <p:sp>
            <p:nvSpPr>
              <p:cNvPr id="40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790177" y="2708005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988197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8344851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9408231" y="2716452"/>
                <a:ext cx="17491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10 000</a:t>
                </a:r>
                <a:endParaRPr lang="vi-VN" sz="3000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51505" y="2606929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7 000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869005" y="2606929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8 000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47109" y="2606929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9 000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9496" y="3768549"/>
            <a:ext cx="10513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Đây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tia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nghìn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Để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tìm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chúng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đếm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thêm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1 000. </a:t>
            </a:r>
          </a:p>
        </p:txBody>
      </p:sp>
    </p:spTree>
    <p:extLst>
      <p:ext uri="{BB962C8B-B14F-4D97-AF65-F5344CB8AC3E}">
        <p14:creationId xmlns:p14="http://schemas.microsoft.com/office/powerpoint/2010/main" val="2237804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971613" y="549973"/>
            <a:ext cx="10351573" cy="714732"/>
            <a:chOff x="1169225" y="236917"/>
            <a:chExt cx="10351573" cy="71473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869161" y="236917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Số?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5</a:t>
              </a:r>
              <a:endParaRPr lang="vi-VN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2459" y="2044349"/>
            <a:ext cx="10541619" cy="1233245"/>
            <a:chOff x="850423" y="3729061"/>
            <a:chExt cx="10541619" cy="1233245"/>
          </a:xfrm>
        </p:grpSpPr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850423" y="3853905"/>
              <a:ext cx="749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5050"/>
                  </a:solidFill>
                </a:rPr>
                <a:t>b)</a:t>
              </a:r>
              <a:endParaRPr lang="vi-VN" sz="4000" b="1" dirty="0">
                <a:solidFill>
                  <a:srgbClr val="FF505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99856" y="3729061"/>
              <a:ext cx="9792186" cy="1232305"/>
            </a:xfrm>
            <a:prstGeom prst="rect">
              <a:avLst/>
            </a:prstGeom>
            <a:solidFill>
              <a:srgbClr val="FFB3B3"/>
            </a:solidFill>
            <a:ln>
              <a:solidFill>
                <a:srgbClr val="FF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669234" y="3853905"/>
              <a:ext cx="9485783" cy="1108401"/>
              <a:chOff x="1671549" y="2162989"/>
              <a:chExt cx="9485783" cy="1108401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671549" y="2162989"/>
                <a:ext cx="9444942" cy="539252"/>
                <a:chOff x="1671549" y="2527803"/>
                <a:chExt cx="9444942" cy="539252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671549" y="2796691"/>
                  <a:ext cx="9444942" cy="118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325189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587932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837612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017624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7280367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8530047" y="2527803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9858104" y="2538149"/>
                  <a:ext cx="0" cy="5289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1776515" y="268378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8 570</a:t>
                </a:r>
                <a:endParaRPr lang="vi-VN" sz="3000" dirty="0"/>
              </a:p>
            </p:txBody>
          </p:sp>
          <p:sp>
            <p:nvSpPr>
              <p:cNvPr id="50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3013761" y="2684403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8 580</a:t>
                </a:r>
                <a:endParaRPr lang="vi-VN" sz="3000" dirty="0"/>
              </a:p>
            </p:txBody>
          </p:sp>
          <p:sp>
            <p:nvSpPr>
              <p:cNvPr id="51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4353697" y="2689394"/>
                <a:ext cx="14206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8 590</a:t>
                </a:r>
                <a:endParaRPr lang="vi-VN" sz="3000" dirty="0"/>
              </a:p>
            </p:txBody>
          </p:sp>
          <p:sp>
            <p:nvSpPr>
              <p:cNvPr id="52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790177" y="2708005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6988197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8344851" y="2717392"/>
                <a:ext cx="71501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accent1">
                        <a:lumMod val="50000"/>
                      </a:schemeClr>
                    </a:solidFill>
                  </a:rPr>
                  <a:t>.?.</a:t>
                </a:r>
                <a:endParaRPr lang="vi-VN" sz="3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TextBox 1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9408231" y="2716452"/>
                <a:ext cx="17491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/>
                  <a:t>8 630</a:t>
                </a:r>
                <a:endParaRPr lang="vi-VN" sz="3000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608836" y="2700626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8 600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926336" y="2700626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8 610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204440" y="2700626"/>
            <a:ext cx="1053494" cy="553998"/>
          </a:xfrm>
          <a:prstGeom prst="rect">
            <a:avLst/>
          </a:prstGeom>
          <a:solidFill>
            <a:srgbClr val="FFB3B3"/>
          </a:solidFill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</a:rPr>
              <a:t>8 620</a:t>
            </a:r>
            <a:endParaRPr lang="vi-VN" sz="3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9496" y="3768549"/>
            <a:ext cx="10513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Đây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là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tia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tròn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chục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685800" indent="-685800" algn="just">
              <a:buClr>
                <a:schemeClr val="bg2">
                  <a:lumMod val="25000"/>
                </a:schemeClr>
              </a:buClr>
              <a:buFontTx/>
              <a:buChar char="-"/>
            </a:pP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Để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tìm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số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chúng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ta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đếm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2">
                    <a:lumMod val="25000"/>
                  </a:schemeClr>
                </a:solidFill>
              </a:rPr>
              <a:t>thêm</a:t>
            </a:r>
            <a:r>
              <a:rPr lang="en-US" sz="5000" dirty="0">
                <a:solidFill>
                  <a:schemeClr val="bg2">
                    <a:lumMod val="25000"/>
                  </a:schemeClr>
                </a:solidFill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1836064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7" grpId="0" animBg="1"/>
      <p:bldP spid="78" grpId="0" animBg="1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349" y="295167"/>
            <a:ext cx="5304862" cy="1675666"/>
            <a:chOff x="259914" y="124976"/>
            <a:chExt cx="4808474" cy="303078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4" y="124976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3" y="124976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ta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cùng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thành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phần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đuôi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rồi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Cảm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rất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nhiều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668" y="1318960"/>
            <a:ext cx="9400847" cy="6584251"/>
          </a:xfrm>
          <a:prstGeom prst="rect">
            <a:avLst/>
          </a:prstGeom>
        </p:spPr>
      </p:pic>
      <p:pic>
        <p:nvPicPr>
          <p:cNvPr id="1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21967" r="65054" b="35618"/>
          <a:stretch/>
        </p:blipFill>
        <p:spPr>
          <a:xfrm rot="21175326">
            <a:off x="3638839" y="2912531"/>
            <a:ext cx="4914322" cy="33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666206" y="187709"/>
            <a:ext cx="1334834" cy="1319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88" y="1841723"/>
            <a:ext cx="5403905" cy="359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650140" y="1564791"/>
            <a:ext cx="55749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Vịnh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Hạ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Long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29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vịnh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đẹp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thiên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nhiên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Vịnh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Hạ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Long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1 969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hòn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đảo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lớn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4500" b="1" dirty="0" err="1">
                <a:solidFill>
                  <a:schemeClr val="accent1">
                    <a:lumMod val="50000"/>
                  </a:schemeClr>
                </a:solidFill>
              </a:rPr>
              <a:t>nhỏ</a:t>
            </a:r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0957" y="5407842"/>
            <a:ext cx="52357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Vịnh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Hạ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Long (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tỉnh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Quảng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Ninh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85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780" r="32597" b="21039"/>
          <a:stretch/>
        </p:blipFill>
        <p:spPr>
          <a:xfrm>
            <a:off x="666206" y="187709"/>
            <a:ext cx="1334834" cy="13191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33419" y="362608"/>
            <a:ext cx="108571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vị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trí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tỉnh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Quảng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Ninh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trên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bản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</a:rPr>
              <a:t>đồ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2" y="1077979"/>
            <a:ext cx="3982968" cy="542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9" y="1964342"/>
            <a:ext cx="789523" cy="3024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71638" y="1966329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084278" y="634969"/>
            <a:ext cx="527624" cy="3004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1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11419 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00104 0.145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9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16" name="Nhóm 1">
            <a:extLst>
              <a:ext uri="{FF2B5EF4-FFF2-40B4-BE49-F238E27FC236}">
                <a16:creationId xmlns:a16="http://schemas.microsoft.com/office/drawing/2014/main" id="{B36C17C2-3F11-659C-43A1-9C6605AE8FF5}"/>
              </a:ext>
            </a:extLst>
          </p:cNvPr>
          <p:cNvGrpSpPr/>
          <p:nvPr/>
        </p:nvGrpSpPr>
        <p:grpSpPr>
          <a:xfrm rot="195269">
            <a:off x="2895942" y="4812125"/>
            <a:ext cx="14416998" cy="6369423"/>
            <a:chOff x="3431789" y="5942706"/>
            <a:chExt cx="7393978" cy="2836038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F02B3CC3-8C47-3CCC-EAE2-C3E53BCAB78A}"/>
                </a:ext>
              </a:extLst>
            </p:cNvPr>
            <p:cNvSpPr txBox="1"/>
            <p:nvPr/>
          </p:nvSpPr>
          <p:spPr>
            <a:xfrm rot="20534056">
              <a:off x="3431790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190500">
                    <a:solidFill>
                      <a:schemeClr val="bg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F39754B6-9D6B-96DD-BDA4-684DA73A093F}"/>
                </a:ext>
              </a:extLst>
            </p:cNvPr>
            <p:cNvSpPr txBox="1"/>
            <p:nvPr/>
          </p:nvSpPr>
          <p:spPr>
            <a:xfrm rot="20534056">
              <a:off x="3431789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</a:t>
              </a:r>
            </a:p>
            <a:p>
              <a:pPr algn="ctr"/>
              <a:r>
                <a:rPr lang="vi-VN" sz="20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597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522995" y="1839276"/>
            <a:ext cx="112468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số:</a:t>
            </a:r>
          </a:p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4; 8; 0; 5</a:t>
            </a:r>
          </a:p>
          <a:p>
            <a:pPr marL="457200" indent="-457200" algn="just">
              <a:buFontTx/>
              <a:buChar char="-"/>
            </a:pP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0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6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2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13023FDD-25F8-733B-18CE-1F567BD147B9}"/>
              </a:ext>
            </a:extLst>
          </p:cNvPr>
          <p:cNvSpPr txBox="1"/>
          <p:nvPr/>
        </p:nvSpPr>
        <p:spPr>
          <a:xfrm>
            <a:off x="4046713" y="83952"/>
            <a:ext cx="4573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Mục</a:t>
            </a:r>
            <a:r>
              <a:rPr lang="en-US" sz="9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tiêu</a:t>
            </a:r>
          </a:p>
        </p:txBody>
      </p:sp>
      <p:grpSp>
        <p:nvGrpSpPr>
          <p:cNvPr id="41" name="Nhóm 30">
            <a:extLst>
              <a:ext uri="{FF2B5EF4-FFF2-40B4-BE49-F238E27FC236}">
                <a16:creationId xmlns:a16="http://schemas.microsoft.com/office/drawing/2014/main" id="{D4171CA2-166A-F268-13D6-8F1EE74571D8}"/>
              </a:ext>
            </a:extLst>
          </p:cNvPr>
          <p:cNvGrpSpPr/>
          <p:nvPr/>
        </p:nvGrpSpPr>
        <p:grpSpPr>
          <a:xfrm>
            <a:off x="234771" y="1399828"/>
            <a:ext cx="11957231" cy="4520268"/>
            <a:chOff x="117384" y="554130"/>
            <a:chExt cx="11957231" cy="4520268"/>
          </a:xfrm>
        </p:grpSpPr>
        <p:grpSp>
          <p:nvGrpSpPr>
            <p:cNvPr id="43" name="Nhóm 16">
              <a:extLst>
                <a:ext uri="{FF2B5EF4-FFF2-40B4-BE49-F238E27FC236}">
                  <a16:creationId xmlns:a16="http://schemas.microsoft.com/office/drawing/2014/main" id="{9FBA48CE-4EB5-92F5-AA04-78184800FD79}"/>
                </a:ext>
              </a:extLst>
            </p:cNvPr>
            <p:cNvGrpSpPr/>
            <p:nvPr/>
          </p:nvGrpSpPr>
          <p:grpSpPr>
            <a:xfrm>
              <a:off x="458332" y="554130"/>
              <a:ext cx="11341116" cy="2269532"/>
              <a:chOff x="1990676" y="1384127"/>
              <a:chExt cx="8931561" cy="2269532"/>
            </a:xfrm>
          </p:grpSpPr>
          <p:sp>
            <p:nvSpPr>
              <p:cNvPr id="45" name="TextBox 28">
                <a:extLst>
                  <a:ext uri="{FF2B5EF4-FFF2-40B4-BE49-F238E27FC236}">
                    <a16:creationId xmlns:a16="http://schemas.microsoft.com/office/drawing/2014/main" id="{E3E84BF3-1B24-CBC1-2BBF-FFBCDBAA879B}"/>
                  </a:ext>
                </a:extLst>
              </p:cNvPr>
              <p:cNvSpPr txBox="1"/>
              <p:nvPr/>
            </p:nvSpPr>
            <p:spPr>
              <a:xfrm>
                <a:off x="2264314" y="1384127"/>
                <a:ext cx="3660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1.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Kiến</a:t>
                </a:r>
                <a:r>
                  <a:rPr lang="en-US" sz="40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thức</a:t>
                </a:r>
                <a:r>
                  <a:rPr lang="en-US" sz="40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,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kĩ</a:t>
                </a:r>
                <a:r>
                  <a:rPr lang="en-US" sz="40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năng</a:t>
                </a:r>
                <a:r>
                  <a:rPr lang="en-US" sz="4000" b="1" dirty="0">
                    <a:solidFill>
                      <a:srgbClr val="C00000"/>
                    </a:solidFill>
                    <a:latin typeface="UTM Duepuntozero" panose="02040603050506020204" pitchFamily="18" charset="0"/>
                  </a:rPr>
                  <a:t>:</a:t>
                </a:r>
              </a:p>
            </p:txBody>
          </p:sp>
          <p:sp>
            <p:nvSpPr>
              <p:cNvPr id="46" name="Text Placeholder 7">
                <a:extLst>
                  <a:ext uri="{FF2B5EF4-FFF2-40B4-BE49-F238E27FC236}">
                    <a16:creationId xmlns:a16="http://schemas.microsoft.com/office/drawing/2014/main" id="{44122FBA-CD66-1211-DD09-0401D3953B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676" y="1885966"/>
                <a:ext cx="8931561" cy="1767693"/>
              </a:xfrm>
              <a:prstGeom prst="rect">
                <a:avLst/>
              </a:prstGeom>
            </p:spPr>
            <p:txBody>
              <a:bodyPr vert="horz" lIns="0" tIns="103866" rIns="0" bIns="103866" anchor="t"/>
              <a:lstStyle>
                <a:lvl1pPr marL="0" indent="0" algn="r" rtl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266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Regular"/>
                    <a:ea typeface="+mn-ea"/>
                    <a:cs typeface="Lato Regular"/>
                  </a:defRPr>
                </a:lvl1pPr>
                <a:lvl2pPr marL="1041400" indent="-400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04963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47900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890838" indent="-3190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34603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77258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19911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62567" indent="-321327" algn="l" defTabSz="128530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spcBef>
                    <a:spcPts val="600"/>
                  </a:spcBef>
                  <a:buFontTx/>
                  <a:buChar char="-"/>
                </a:pP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Đếm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lập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đọc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viết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cấu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tạo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thập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phân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của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số.</a:t>
                </a:r>
              </a:p>
              <a:p>
                <a:pPr marL="457200" indent="-457200" algn="just">
                  <a:spcBef>
                    <a:spcPts val="600"/>
                  </a:spcBef>
                  <a:buFontTx/>
                  <a:buChar char="-"/>
                </a:pP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Nhận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biết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tròn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chục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tròn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trăm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,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tròn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nghìn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trong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phạm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vi 10 000;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xác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định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vị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trí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các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trên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lang="en-US" altLang="zh-CN" sz="3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tia</a:t>
                </a:r>
                <a:r>
                  <a:rPr lang="en-US" altLang="zh-CN" sz="3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 số.</a:t>
                </a:r>
              </a:p>
            </p:txBody>
          </p:sp>
        </p:grpSp>
        <p:sp>
          <p:nvSpPr>
            <p:cNvPr id="44" name="Hộp Văn bản 29">
              <a:extLst>
                <a:ext uri="{FF2B5EF4-FFF2-40B4-BE49-F238E27FC236}">
                  <a16:creationId xmlns:a16="http://schemas.microsoft.com/office/drawing/2014/main" id="{09D1CA32-52CA-4164-BBD5-CF41B48230A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>
                <a:spcBef>
                  <a:spcPts val="600"/>
                </a:spcBef>
              </a:pPr>
              <a:endParaRPr lang="en-US" altLang="zh-CN" sz="27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48" name="Nhóm 19">
            <a:extLst>
              <a:ext uri="{FF2B5EF4-FFF2-40B4-BE49-F238E27FC236}">
                <a16:creationId xmlns:a16="http://schemas.microsoft.com/office/drawing/2014/main" id="{0C74D343-ACBB-D1EC-0BB4-BAD1B4643680}"/>
              </a:ext>
            </a:extLst>
          </p:cNvPr>
          <p:cNvGrpSpPr/>
          <p:nvPr/>
        </p:nvGrpSpPr>
        <p:grpSpPr>
          <a:xfrm>
            <a:off x="933752" y="3423450"/>
            <a:ext cx="10840035" cy="1693297"/>
            <a:chOff x="1849330" y="2535158"/>
            <a:chExt cx="8931628" cy="1693297"/>
          </a:xfrm>
        </p:grpSpPr>
        <p:sp>
          <p:nvSpPr>
            <p:cNvPr id="50" name="TextBox 32">
              <a:extLst>
                <a:ext uri="{FF2B5EF4-FFF2-40B4-BE49-F238E27FC236}">
                  <a16:creationId xmlns:a16="http://schemas.microsoft.com/office/drawing/2014/main" id="{5FA1C729-A609-831B-9438-F890BAF32E17}"/>
                </a:ext>
              </a:extLst>
            </p:cNvPr>
            <p:cNvSpPr txBox="1"/>
            <p:nvPr/>
          </p:nvSpPr>
          <p:spPr>
            <a:xfrm>
              <a:off x="1849330" y="2535158"/>
              <a:ext cx="4688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2. </a:t>
              </a:r>
              <a:r>
                <a:rPr lang="en-US" sz="4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lực</a:t>
              </a: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chú</a:t>
              </a: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trọng</a:t>
              </a: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1" name="Text Placeholder 7">
              <a:extLst>
                <a:ext uri="{FF2B5EF4-FFF2-40B4-BE49-F238E27FC236}">
                  <a16:creationId xmlns:a16="http://schemas.microsoft.com/office/drawing/2014/main" id="{01F3D9BE-F9C8-6F3A-E207-F7E965E9F365}"/>
                </a:ext>
              </a:extLst>
            </p:cNvPr>
            <p:cNvSpPr txBox="1">
              <a:spLocks/>
            </p:cNvSpPr>
            <p:nvPr/>
          </p:nvSpPr>
          <p:spPr>
            <a:xfrm>
              <a:off x="1855231" y="3073720"/>
              <a:ext cx="8925727" cy="11547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-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duy và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lập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luận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giao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tiếp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</a:t>
              </a:r>
              <a:r>
                <a:rPr lang="vi-VN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 hình hóa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53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935220" y="4889072"/>
            <a:ext cx="10653086" cy="885508"/>
            <a:chOff x="2492355" y="3623955"/>
            <a:chExt cx="10653086" cy="88550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786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804434" y="371721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Tiếng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Việt</a:t>
              </a:r>
              <a:r>
                <a:rPr lang="en-US" altLang="zh-CN" sz="3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5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940914" y="5587098"/>
            <a:ext cx="11251086" cy="785471"/>
            <a:chOff x="1107851" y="4852173"/>
            <a:chExt cx="11251086" cy="785471"/>
          </a:xfrm>
        </p:grpSpPr>
        <p:sp>
          <p:nvSpPr>
            <p:cNvPr id="60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785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4. </a:t>
              </a:r>
              <a:r>
                <a:rPr lang="en-US" sz="4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3697537" y="5023028"/>
              <a:ext cx="86614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trách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nhiệm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chỉ,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vi-VN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30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05344" y="3468371"/>
            <a:ext cx="10028002" cy="3013825"/>
            <a:chOff x="1205344" y="3468371"/>
            <a:chExt cx="10028002" cy="3013825"/>
          </a:xfrm>
        </p:grpSpPr>
        <p:sp>
          <p:nvSpPr>
            <p:cNvPr id="3" name="Rectangle 2"/>
            <p:cNvSpPr/>
            <p:nvPr/>
          </p:nvSpPr>
          <p:spPr>
            <a:xfrm>
              <a:off x="1205344" y="3468371"/>
              <a:ext cx="1002800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 err="1"/>
                <a:t>Tám</a:t>
              </a:r>
              <a:r>
                <a:rPr lang="en-US" sz="5000" dirty="0"/>
                <a:t> </a:t>
              </a:r>
              <a:r>
                <a:rPr lang="en-US" sz="5000" dirty="0" err="1"/>
                <a:t>nghìn</a:t>
              </a:r>
              <a:r>
                <a:rPr lang="en-US" sz="5000" dirty="0"/>
                <a:t> </a:t>
              </a:r>
              <a:r>
                <a:rPr lang="en-US" sz="5000" dirty="0" err="1"/>
                <a:t>không</a:t>
              </a:r>
              <a:r>
                <a:rPr lang="en-US" sz="5000" dirty="0"/>
                <a:t> </a:t>
              </a:r>
              <a:r>
                <a:rPr lang="en-US" sz="5000" dirty="0" err="1"/>
                <a:t>trăm</a:t>
              </a:r>
              <a:r>
                <a:rPr lang="en-US" sz="5000" dirty="0"/>
                <a:t> </a:t>
              </a:r>
              <a:r>
                <a:rPr lang="en-US" sz="5000" dirty="0" err="1"/>
                <a:t>năm</a:t>
              </a:r>
              <a:r>
                <a:rPr lang="en-US" sz="5000" dirty="0"/>
                <a:t> </a:t>
              </a:r>
              <a:r>
                <a:rPr lang="en-US" sz="5000" dirty="0" err="1"/>
                <a:t>mươi</a:t>
              </a:r>
              <a:r>
                <a:rPr lang="en-US" sz="5000" dirty="0"/>
                <a:t> </a:t>
              </a:r>
              <a:r>
                <a:rPr lang="en-US" sz="5000" dirty="0" err="1"/>
                <a:t>bốn</a:t>
              </a:r>
              <a:endParaRPr lang="en-US" sz="5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77858" y="4374447"/>
              <a:ext cx="8150188" cy="2107749"/>
              <a:chOff x="1149531" y="4327429"/>
              <a:chExt cx="8150188" cy="210774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34815" y="917496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955326" y="850895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50576" y="852704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62469" y="878830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7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3034 0.43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2082 0.431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6263 0.427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63112 0.41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12864" y="3429000"/>
            <a:ext cx="8444812" cy="3053196"/>
            <a:chOff x="2112864" y="3429000"/>
            <a:chExt cx="8444812" cy="3053196"/>
          </a:xfrm>
        </p:grpSpPr>
        <p:sp>
          <p:nvSpPr>
            <p:cNvPr id="3" name="Rectangle 2"/>
            <p:cNvSpPr/>
            <p:nvPr/>
          </p:nvSpPr>
          <p:spPr>
            <a:xfrm>
              <a:off x="2112864" y="3429000"/>
              <a:ext cx="844481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 err="1"/>
                <a:t>Năm</a:t>
              </a:r>
              <a:r>
                <a:rPr lang="en-US" sz="5000" dirty="0"/>
                <a:t> </a:t>
              </a:r>
              <a:r>
                <a:rPr lang="en-US" sz="5000" dirty="0" err="1"/>
                <a:t>nghìn</a:t>
              </a:r>
              <a:r>
                <a:rPr lang="en-US" sz="5000" dirty="0"/>
                <a:t> </a:t>
              </a:r>
              <a:r>
                <a:rPr lang="en-US" sz="5000" dirty="0" err="1"/>
                <a:t>tám</a:t>
              </a:r>
              <a:r>
                <a:rPr lang="en-US" sz="5000" dirty="0"/>
                <a:t> </a:t>
              </a:r>
              <a:r>
                <a:rPr lang="en-US" sz="5000" dirty="0" err="1"/>
                <a:t>trăm</a:t>
              </a:r>
              <a:r>
                <a:rPr lang="en-US" sz="5000" dirty="0"/>
                <a:t> </a:t>
              </a:r>
              <a:r>
                <a:rPr lang="en-US" sz="5000" dirty="0" err="1"/>
                <a:t>bốn</a:t>
              </a:r>
              <a:r>
                <a:rPr lang="en-US" sz="5000" dirty="0"/>
                <a:t> </a:t>
              </a:r>
              <a:r>
                <a:rPr lang="en-US" sz="5000" dirty="0" err="1"/>
                <a:t>mươi</a:t>
              </a:r>
              <a:r>
                <a:rPr lang="en-US" sz="5000" dirty="0"/>
                <a:t>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77858" y="4374447"/>
              <a:ext cx="8150188" cy="2107749"/>
              <a:chOff x="1149531" y="4327429"/>
              <a:chExt cx="8150188" cy="210774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34815" y="917496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955326" y="850895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50576" y="852704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62469" y="878830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2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60807 0.4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4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0444 0.4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4765 0.42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14349 0.431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6939" y="3404881"/>
            <a:ext cx="9940414" cy="3077315"/>
            <a:chOff x="1336939" y="3404881"/>
            <a:chExt cx="9940414" cy="3077315"/>
          </a:xfrm>
        </p:grpSpPr>
        <p:sp>
          <p:nvSpPr>
            <p:cNvPr id="3" name="Rectangle 2"/>
            <p:cNvSpPr/>
            <p:nvPr/>
          </p:nvSpPr>
          <p:spPr>
            <a:xfrm>
              <a:off x="1336939" y="3404881"/>
              <a:ext cx="994041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 err="1"/>
                <a:t>Bốn</a:t>
              </a:r>
              <a:r>
                <a:rPr lang="en-US" sz="5000" dirty="0"/>
                <a:t> </a:t>
              </a:r>
              <a:r>
                <a:rPr lang="en-US" sz="5000" dirty="0" err="1"/>
                <a:t>nghìn</a:t>
              </a:r>
              <a:r>
                <a:rPr lang="en-US" sz="5000" dirty="0"/>
                <a:t> </a:t>
              </a:r>
              <a:r>
                <a:rPr lang="en-US" sz="5000" dirty="0" err="1"/>
                <a:t>không</a:t>
              </a:r>
              <a:r>
                <a:rPr lang="en-US" sz="5000" dirty="0"/>
                <a:t> </a:t>
              </a:r>
              <a:r>
                <a:rPr lang="en-US" sz="5000" dirty="0" err="1"/>
                <a:t>trăm</a:t>
              </a:r>
              <a:r>
                <a:rPr lang="en-US" sz="5000" dirty="0"/>
                <a:t> </a:t>
              </a:r>
              <a:r>
                <a:rPr lang="en-US" sz="5000" dirty="0" err="1"/>
                <a:t>tám</a:t>
              </a:r>
              <a:r>
                <a:rPr lang="en-US" sz="5000" dirty="0"/>
                <a:t> </a:t>
              </a:r>
              <a:r>
                <a:rPr lang="en-US" sz="5000" dirty="0" err="1"/>
                <a:t>mươi</a:t>
              </a:r>
              <a:r>
                <a:rPr lang="en-US" sz="5000" dirty="0"/>
                <a:t> </a:t>
              </a:r>
              <a:r>
                <a:rPr lang="en-US" sz="5000" dirty="0" err="1"/>
                <a:t>lăm</a:t>
              </a:r>
              <a:r>
                <a:rPr lang="en-US" sz="5000" dirty="0"/>
                <a:t>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177858" y="4374447"/>
              <a:ext cx="8150188" cy="2107749"/>
              <a:chOff x="1149531" y="4327429"/>
              <a:chExt cx="8150188" cy="210774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257906" y="1014154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1" y="444112"/>
            <a:ext cx="8336133" cy="1092607"/>
            <a:chOff x="5577839" y="245661"/>
            <a:chExt cx="5212080" cy="1092607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034815" y="917496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955326" y="850895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950576" y="852704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9862469" y="878830"/>
            <a:ext cx="9139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0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10911 0.425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2082 0.434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2082 0.431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8711 0.421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55" b="83571" l="0" r="48571">
                        <a14:foregroundMark x1="18061" y1="37347" x2="25510" y2="38878"/>
                        <a14:foregroundMark x1="28878" y1="36429" x2="34082" y2="38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14" r="50889" b="17142"/>
          <a:stretch/>
        </p:blipFill>
        <p:spPr>
          <a:xfrm>
            <a:off x="3976823" y="227464"/>
            <a:ext cx="4549808" cy="603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4132550" y="0"/>
            <a:ext cx="4238353" cy="70170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2349" y="295167"/>
            <a:ext cx="4654938" cy="2845598"/>
            <a:chOff x="259914" y="124976"/>
            <a:chExt cx="4808474" cy="3030786"/>
          </a:xfrm>
        </p:grpSpPr>
        <p:sp>
          <p:nvSpPr>
            <p:cNvPr id="14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4" y="124976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3" y="124976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4500" b="0" dirty="0" err="1">
                  <a:latin typeface="+mn-lt"/>
                </a:rPr>
                <a:t>Chiếc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váy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đẹp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quá</a:t>
              </a:r>
              <a:r>
                <a:rPr lang="en-US" sz="4500" b="0" dirty="0">
                  <a:latin typeface="+mn-lt"/>
                </a:rPr>
                <a:t>! </a:t>
              </a:r>
              <a:r>
                <a:rPr lang="en-US" sz="4500" b="0" dirty="0" err="1">
                  <a:latin typeface="+mn-lt"/>
                </a:rPr>
                <a:t>Mình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thích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lắm</a:t>
              </a:r>
              <a:r>
                <a:rPr lang="en-US" sz="4500" b="0" dirty="0">
                  <a:latin typeface="+mn-lt"/>
                </a:rPr>
                <a:t>. </a:t>
              </a:r>
              <a:r>
                <a:rPr lang="en-US" sz="4500" b="0" dirty="0" err="1">
                  <a:latin typeface="+mn-lt"/>
                </a:rPr>
                <a:t>Cảm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ơn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các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bạn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rất</a:t>
              </a:r>
              <a:r>
                <a:rPr lang="en-US" sz="4500" b="0" dirty="0">
                  <a:latin typeface="+mn-lt"/>
                </a:rPr>
                <a:t> </a:t>
              </a:r>
              <a:r>
                <a:rPr lang="en-US" sz="4500" b="0" dirty="0" err="1">
                  <a:latin typeface="+mn-lt"/>
                </a:rPr>
                <a:t>nhiều</a:t>
              </a:r>
              <a:r>
                <a:rPr lang="en-US" sz="4500" b="0" dirty="0">
                  <a:latin typeface="+mn-lt"/>
                </a:rPr>
                <a:t> !</a:t>
              </a:r>
              <a:endParaRPr lang="vi-VN" sz="4500" b="0" dirty="0">
                <a:latin typeface="+mn-lt"/>
              </a:endParaRPr>
            </a:p>
          </p:txBody>
        </p:sp>
      </p:grpSp>
      <p:pic>
        <p:nvPicPr>
          <p:cNvPr id="1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3044396" y="1394681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761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3125628" y="153681"/>
            <a:ext cx="6287460" cy="1917833"/>
            <a:chOff x="4743805" y="2513042"/>
            <a:chExt cx="6814013" cy="2725529"/>
          </a:xfrm>
        </p:grpSpPr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5A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B85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46588" y="1811178"/>
            <a:ext cx="7043691" cy="1079314"/>
            <a:chOff x="413001" y="1667486"/>
            <a:chExt cx="7043691" cy="1079314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7831" y="1857722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9"/>
            <a:stretch/>
          </p:blipFill>
          <p:spPr>
            <a:xfrm>
              <a:off x="413001" y="1667486"/>
              <a:ext cx="1703870" cy="107931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946588" y="2858144"/>
            <a:ext cx="7043691" cy="1079314"/>
            <a:chOff x="413001" y="1667486"/>
            <a:chExt cx="7043691" cy="1079314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7831" y="1857722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9"/>
            <a:stretch/>
          </p:blipFill>
          <p:spPr>
            <a:xfrm>
              <a:off x="413001" y="1667486"/>
              <a:ext cx="1703870" cy="10793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46588" y="4037005"/>
            <a:ext cx="7043691" cy="1079314"/>
            <a:chOff x="413001" y="1667486"/>
            <a:chExt cx="7043691" cy="1079314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7831" y="1857722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9"/>
            <a:stretch/>
          </p:blipFill>
          <p:spPr>
            <a:xfrm>
              <a:off x="413001" y="1667486"/>
              <a:ext cx="1703870" cy="107931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46588" y="5155143"/>
            <a:ext cx="7043691" cy="1079314"/>
            <a:chOff x="413001" y="1667486"/>
            <a:chExt cx="7043691" cy="1079314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7831" y="1857722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9"/>
            <a:stretch/>
          </p:blipFill>
          <p:spPr>
            <a:xfrm>
              <a:off x="413001" y="1667486"/>
              <a:ext cx="1703870" cy="1079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197"/>
            <a:ext cx="3044396" cy="5040307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1522198" y="569805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781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30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1063868">
            <a:off x="5330949" y="305068"/>
            <a:ext cx="7238883" cy="6247867"/>
            <a:chOff x="2876479" y="2773788"/>
            <a:chExt cx="6688426" cy="2945881"/>
          </a:xfrm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6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0" y="203360"/>
            <a:ext cx="11773220" cy="645869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78943" y="1666528"/>
            <a:ext cx="1161764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số,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con số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5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5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2 602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5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5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,</a:t>
            </a:r>
          </a:p>
        </p:txBody>
      </p:sp>
      <p:grpSp>
        <p:nvGrpSpPr>
          <p:cNvPr id="11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6087767" y="201429"/>
            <a:ext cx="5506609" cy="1669207"/>
            <a:chOff x="1294079" y="1867768"/>
            <a:chExt cx="7274569" cy="1735084"/>
          </a:xfrm>
        </p:grpSpPr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ĐỌC SỐ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94079" y="1867768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Ọ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Ố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2854" y="965424"/>
            <a:ext cx="4280542" cy="703891"/>
            <a:chOff x="3666356" y="4573200"/>
            <a:chExt cx="4280542" cy="1396401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812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54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0" y="203360"/>
            <a:ext cx="11773220" cy="645869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6087767" y="201429"/>
            <a:ext cx="5506609" cy="1669207"/>
            <a:chOff x="1294079" y="1867768"/>
            <a:chExt cx="7274569" cy="1735084"/>
          </a:xfrm>
        </p:grpSpPr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ĐỌC SỐ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94079" y="1867768"/>
              <a:ext cx="7260607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Đ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Ọ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S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Ố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2854" y="965424"/>
            <a:ext cx="4280542" cy="703891"/>
            <a:chOff x="3666356" y="4573200"/>
            <a:chExt cx="4280542" cy="1396401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8128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THI ĐUA :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292" y="2645950"/>
            <a:ext cx="10968508" cy="1786955"/>
            <a:chOff x="689532" y="4437990"/>
            <a:chExt cx="10968508" cy="1786955"/>
          </a:xfrm>
        </p:grpSpPr>
        <p:sp>
          <p:nvSpPr>
            <p:cNvPr id="18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9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  <p:pic>
        <p:nvPicPr>
          <p:cNvPr id="20" name="Hình ảnh 19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B80369-D032-760B-8FFD-15784D64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76" b="84286" l="27755" r="79694">
                        <a14:foregroundMark x1="47041" y1="30612" x2="54388" y2="36735"/>
                        <a14:foregroundMark x1="57551" y1="33980" x2="49388" y2="38163"/>
                        <a14:foregroundMark x1="48776" y1="81122" x2="45204" y2="83163"/>
                        <a14:foregroundMark x1="59184" y1="79898" x2="65510" y2="84286"/>
                        <a14:foregroundMark x1="57143" y1="30204" x2="60612" y2="35000"/>
                        <a14:foregroundMark x1="51939" y1="18776" x2="51939" y2="1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028" r="13761" b="9710"/>
          <a:stretch/>
        </p:blipFill>
        <p:spPr>
          <a:xfrm>
            <a:off x="6087767" y="3176636"/>
            <a:ext cx="2844056" cy="3485421"/>
          </a:xfrm>
          <a:prstGeom prst="rect">
            <a:avLst/>
          </a:prstGeom>
        </p:spPr>
      </p:pic>
      <p:pic>
        <p:nvPicPr>
          <p:cNvPr id="21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3E457162-63CD-414B-3CF5-26F1BF909A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29" b="82959" l="19388" r="75000">
                        <a14:foregroundMark x1="32347" y1="36122" x2="37653" y2="40510"/>
                        <a14:foregroundMark x1="39694" y1="25408" x2="40714" y2="39388"/>
                        <a14:foregroundMark x1="37041" y1="22041" x2="33673" y2="21429"/>
                        <a14:foregroundMark x1="23163" y1="50714" x2="22143" y2="49286"/>
                        <a14:foregroundMark x1="21531" y1="49490" x2="19388" y2="48673"/>
                        <a14:foregroundMark x1="72347" y1="71020" x2="70510" y2="71224"/>
                        <a14:foregroundMark x1="44796" y1="80510" x2="43469" y2="82959"/>
                        <a14:foregroundMark x1="38265" y1="39898" x2="37449" y2="3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5861" r="18339" b="11954"/>
          <a:stretch/>
        </p:blipFill>
        <p:spPr>
          <a:xfrm>
            <a:off x="3767565" y="3376097"/>
            <a:ext cx="3024453" cy="33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1063868">
            <a:off x="5330950" y="305067"/>
            <a:ext cx="7238883" cy="6247864"/>
            <a:chOff x="2876479" y="2773788"/>
            <a:chExt cx="6688426" cy="2945880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06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9915" y="77414"/>
            <a:ext cx="5304862" cy="3606312"/>
            <a:chOff x="259915" y="77414"/>
            <a:chExt cx="4808474" cy="3096860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8"/>
              <a:ext cx="4808474" cy="3030786"/>
            </a:xfrm>
            <a:custGeom>
              <a:avLst/>
              <a:gdLst>
                <a:gd name="connsiteX0" fmla="*/ 0 w 4808474"/>
                <a:gd name="connsiteY0" fmla="*/ 505141 h 3030786"/>
                <a:gd name="connsiteX1" fmla="*/ 505141 w 4808474"/>
                <a:gd name="connsiteY1" fmla="*/ 0 h 3030786"/>
                <a:gd name="connsiteX2" fmla="*/ 4303333 w 4808474"/>
                <a:gd name="connsiteY2" fmla="*/ 0 h 3030786"/>
                <a:gd name="connsiteX3" fmla="*/ 4808474 w 4808474"/>
                <a:gd name="connsiteY3" fmla="*/ 505141 h 3030786"/>
                <a:gd name="connsiteX4" fmla="*/ 4808474 w 4808474"/>
                <a:gd name="connsiteY4" fmla="*/ 2525645 h 3030786"/>
                <a:gd name="connsiteX5" fmla="*/ 4303333 w 4808474"/>
                <a:gd name="connsiteY5" fmla="*/ 3030786 h 3030786"/>
                <a:gd name="connsiteX6" fmla="*/ 505141 w 4808474"/>
                <a:gd name="connsiteY6" fmla="*/ 3030786 h 3030786"/>
                <a:gd name="connsiteX7" fmla="*/ 0 w 4808474"/>
                <a:gd name="connsiteY7" fmla="*/ 2525645 h 3030786"/>
                <a:gd name="connsiteX8" fmla="*/ 0 w 4808474"/>
                <a:gd name="connsiteY8" fmla="*/ 505141 h 30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8474" h="3030786" fill="none" extrusionOk="0">
                  <a:moveTo>
                    <a:pt x="0" y="505141"/>
                  </a:moveTo>
                  <a:cubicBezTo>
                    <a:pt x="-54652" y="229557"/>
                    <a:pt x="217749" y="47754"/>
                    <a:pt x="505141" y="0"/>
                  </a:cubicBezTo>
                  <a:cubicBezTo>
                    <a:pt x="1074346" y="77600"/>
                    <a:pt x="2877105" y="-27269"/>
                    <a:pt x="4303333" y="0"/>
                  </a:cubicBezTo>
                  <a:cubicBezTo>
                    <a:pt x="4603893" y="-28465"/>
                    <a:pt x="4822996" y="230434"/>
                    <a:pt x="4808474" y="505141"/>
                  </a:cubicBezTo>
                  <a:cubicBezTo>
                    <a:pt x="4917474" y="853713"/>
                    <a:pt x="4730265" y="1923915"/>
                    <a:pt x="4808474" y="2525645"/>
                  </a:cubicBezTo>
                  <a:cubicBezTo>
                    <a:pt x="4799540" y="2801132"/>
                    <a:pt x="4535789" y="3051305"/>
                    <a:pt x="4303333" y="3030786"/>
                  </a:cubicBezTo>
                  <a:cubicBezTo>
                    <a:pt x="3039542" y="3079963"/>
                    <a:pt x="1146123" y="2908084"/>
                    <a:pt x="505141" y="3030786"/>
                  </a:cubicBezTo>
                  <a:cubicBezTo>
                    <a:pt x="219768" y="3079867"/>
                    <a:pt x="-23755" y="2825080"/>
                    <a:pt x="0" y="2525645"/>
                  </a:cubicBezTo>
                  <a:cubicBezTo>
                    <a:pt x="47022" y="2171525"/>
                    <a:pt x="104569" y="1423362"/>
                    <a:pt x="0" y="505141"/>
                  </a:cubicBezTo>
                  <a:close/>
                </a:path>
                <a:path w="4808474" h="3030786" stroke="0" extrusionOk="0">
                  <a:moveTo>
                    <a:pt x="0" y="505141"/>
                  </a:moveTo>
                  <a:cubicBezTo>
                    <a:pt x="14281" y="224527"/>
                    <a:pt x="235514" y="-624"/>
                    <a:pt x="505141" y="0"/>
                  </a:cubicBezTo>
                  <a:cubicBezTo>
                    <a:pt x="2146093" y="-129276"/>
                    <a:pt x="2650115" y="-77778"/>
                    <a:pt x="4303333" y="0"/>
                  </a:cubicBezTo>
                  <a:cubicBezTo>
                    <a:pt x="4566431" y="-50638"/>
                    <a:pt x="4807290" y="232988"/>
                    <a:pt x="4808474" y="505141"/>
                  </a:cubicBezTo>
                  <a:cubicBezTo>
                    <a:pt x="4890073" y="783497"/>
                    <a:pt x="4962774" y="2278982"/>
                    <a:pt x="4808474" y="2525645"/>
                  </a:cubicBezTo>
                  <a:cubicBezTo>
                    <a:pt x="4815359" y="2819148"/>
                    <a:pt x="4564461" y="3036854"/>
                    <a:pt x="4303333" y="3030786"/>
                  </a:cubicBezTo>
                  <a:cubicBezTo>
                    <a:pt x="2950094" y="3075006"/>
                    <a:pt x="1028607" y="3001404"/>
                    <a:pt x="505141" y="3030786"/>
                  </a:cubicBezTo>
                  <a:cubicBezTo>
                    <a:pt x="221316" y="3012177"/>
                    <a:pt x="-17399" y="2800606"/>
                    <a:pt x="0" y="2525645"/>
                  </a:cubicBezTo>
                  <a:cubicBezTo>
                    <a:pt x="-159954" y="2311462"/>
                    <a:pt x="22140" y="1437508"/>
                    <a:pt x="0" y="50514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3634" y="77414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Trong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tiết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học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trước</a:t>
              </a:r>
              <a:r>
                <a:rPr lang="en-US" sz="3200" b="0" dirty="0">
                  <a:latin typeface="+mn-lt"/>
                </a:rPr>
                <a:t>, </a:t>
              </a:r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ta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thành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nhiệm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vụ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để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biết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rõ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sở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thích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của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cô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bé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nhỏ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Hôm</a:t>
              </a:r>
              <a:r>
                <a:rPr lang="en-US" sz="3200" b="0" dirty="0">
                  <a:latin typeface="+mn-lt"/>
                </a:rPr>
                <a:t> nay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em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hãy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giúp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chị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thiết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kế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và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tạo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ra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một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chiếc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váy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thật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lộng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lẫy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theo</a:t>
              </a:r>
              <a:r>
                <a:rPr lang="en-US" sz="3200" b="0" dirty="0">
                  <a:latin typeface="+mn-lt"/>
                </a:rPr>
                <a:t> ý </a:t>
              </a:r>
              <a:r>
                <a:rPr lang="en-US" sz="3200" b="0" dirty="0" err="1">
                  <a:latin typeface="+mn-lt"/>
                </a:rPr>
                <a:t>thích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của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cô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bé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nhé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4750526" y="1580606"/>
            <a:ext cx="370985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239932" y="2423339"/>
            <a:ext cx="6598764" cy="3170099"/>
            <a:chOff x="1308038" y="1907257"/>
            <a:chExt cx="7260610" cy="3295211"/>
          </a:xfrm>
        </p:grpSpPr>
        <p:sp>
          <p:nvSpPr>
            <p:cNvPr id="15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7260607" cy="3295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THIẾT KẾ CHIẾC VÁY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308038" y="1907257"/>
              <a:ext cx="7260607" cy="3295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Ế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K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Ế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C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Ế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V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Y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1399042" y="1426529"/>
            <a:ext cx="4299847" cy="696367"/>
            <a:chOff x="3647051" y="4573200"/>
            <a:chExt cx="4299847" cy="1381473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4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47051" y="4573202"/>
              <a:ext cx="4280542" cy="138147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4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1078</Words>
  <Application>Microsoft Office PowerPoint</Application>
  <PresentationFormat>Widescreen</PresentationFormat>
  <Paragraphs>210</Paragraphs>
  <Slides>35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LNTH-LuoLuoNotangYuanTi 1</vt:lpstr>
      <vt:lpstr>#9Slide07 IcielLa Chic Pro Shad</vt:lpstr>
      <vt:lpstr>Arial</vt:lpstr>
      <vt:lpstr>Calibri</vt:lpstr>
      <vt:lpstr>Calibri Light</vt:lpstr>
      <vt:lpstr>LNTH-Hoa Nho LNTH</vt:lpstr>
      <vt:lpstr>SVN-Hole Hearted</vt:lpstr>
      <vt:lpstr>SVN-Poky's</vt:lpstr>
      <vt:lpstr>UTM Cookies</vt:lpstr>
      <vt:lpstr>UTM Duepuntozero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Phạm Minh Trường [GV]</cp:lastModifiedBy>
  <cp:revision>27</cp:revision>
  <dcterms:created xsi:type="dcterms:W3CDTF">2022-11-11T13:02:07Z</dcterms:created>
  <dcterms:modified xsi:type="dcterms:W3CDTF">2022-12-19T03:54:53Z</dcterms:modified>
</cp:coreProperties>
</file>